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1" r:id="rId2"/>
    <p:sldId id="262" r:id="rId3"/>
    <p:sldId id="285" r:id="rId4"/>
    <p:sldId id="286" r:id="rId5"/>
    <p:sldId id="278" r:id="rId6"/>
    <p:sldId id="287" r:id="rId7"/>
    <p:sldId id="288" r:id="rId8"/>
    <p:sldId id="291" r:id="rId9"/>
    <p:sldId id="292" r:id="rId10"/>
    <p:sldId id="290" r:id="rId11"/>
    <p:sldId id="289" r:id="rId12"/>
    <p:sldId id="272" r:id="rId13"/>
    <p:sldId id="293" r:id="rId14"/>
    <p:sldId id="294" r:id="rId15"/>
    <p:sldId id="295" r:id="rId16"/>
    <p:sldId id="296" r:id="rId17"/>
    <p:sldId id="297" r:id="rId18"/>
    <p:sldId id="299" r:id="rId19"/>
    <p:sldId id="298" r:id="rId20"/>
    <p:sldId id="300" r:id="rId21"/>
    <p:sldId id="301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9A"/>
    <a:srgbClr val="3F3E3E"/>
    <a:srgbClr val="0054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6F00CA-F799-4C4C-AAA4-5DF182DF7DFC}" v="51" dt="2024-03-13T15:36:58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6247" autoAdjust="0"/>
  </p:normalViewPr>
  <p:slideViewPr>
    <p:cSldViewPr snapToGrid="0">
      <p:cViewPr>
        <p:scale>
          <a:sx n="69" d="100"/>
          <a:sy n="69" d="100"/>
        </p:scale>
        <p:origin x="564" y="-40"/>
      </p:cViewPr>
      <p:guideLst/>
    </p:cSldViewPr>
  </p:slideViewPr>
  <p:outlineViewPr>
    <p:cViewPr>
      <p:scale>
        <a:sx n="33" d="100"/>
        <a:sy n="33" d="100"/>
      </p:scale>
      <p:origin x="0" y="-25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9F106-BD95-4CA5-AECE-22B0D164424F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BDDDB-4D2F-453F-A564-13DF9E5EE6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449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höger u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191F9149-71FE-4B87-A2F4-421858F76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A38D3904-D132-430F-8B04-01A3D5E043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D21A1643-1659-4699-A67F-DD13104CB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  <p:sp>
        <p:nvSpPr>
          <p:cNvPr id="23" name="Platshållare för text 20">
            <a:extLst>
              <a:ext uri="{FF2B5EF4-FFF2-40B4-BE49-F238E27FC236}">
                <a16:creationId xmlns:a16="http://schemas.microsoft.com/office/drawing/2014/main" id="{5A4D4423-E135-4F01-94E1-DFA6159A52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</p:spTree>
    <p:extLst>
      <p:ext uri="{BB962C8B-B14F-4D97-AF65-F5344CB8AC3E}">
        <p14:creationId xmlns:p14="http://schemas.microsoft.com/office/powerpoint/2010/main" val="22278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höger 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7CB93473-C8D7-4300-945F-FEA3C8B1C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597909F6-6A81-4817-A831-9B3EF648A3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5B783A94-4F3E-4EBB-938B-7405D3F9E1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tx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3724DEEA-4124-4A78-B2C7-1DD29CB716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110851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höger 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96A2B929-3F52-4967-8860-C6E489C5B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3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6E5938B3-98F7-4187-A47F-4FAD7D77DE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26CFBC1B-FE79-420E-9D67-1642F667C1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tx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E48744A5-7AD1-4125-966D-CF7CEFEFC1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2708696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höger 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5F627B60-015D-4364-8479-B893872ACC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76E1A999-8952-47D1-9A58-CF71B998B0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92C108AF-E937-485E-828D-013F4FD166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tx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96AC3612-62CC-467F-A899-E8F5CB0A3E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1922160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höger upp - Gul">
    <p:bg>
      <p:bgPr>
        <a:gradFill>
          <a:gsLst>
            <a:gs pos="0">
              <a:schemeClr val="accent3">
                <a:alpha val="10000"/>
              </a:schemeClr>
            </a:gs>
            <a:gs pos="50000">
              <a:schemeClr val="accent3">
                <a:alpha val="20000"/>
              </a:schemeClr>
            </a:gs>
            <a:gs pos="100000">
              <a:schemeClr val="accent3">
                <a:alpha val="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191F9149-71FE-4B87-A2F4-421858F76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A38D3904-D132-430F-8B04-01A3D5E043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33E1B68A-ABCB-4C8D-B286-F0610EE46F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8E01434C-9A52-4EE5-831B-43B8CB4639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304247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höger upp - Gul">
    <p:bg>
      <p:bgPr>
        <a:gradFill>
          <a:gsLst>
            <a:gs pos="0">
              <a:schemeClr val="accent3">
                <a:alpha val="10000"/>
              </a:schemeClr>
            </a:gs>
            <a:gs pos="50000">
              <a:schemeClr val="accent3">
                <a:alpha val="20000"/>
              </a:schemeClr>
            </a:gs>
            <a:gs pos="100000">
              <a:schemeClr val="accent3">
                <a:alpha val="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DCC3E601-E67F-4679-B812-03E3C63E1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2213A3F0-E83E-42F5-B148-3D18441F97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3BBB2A78-3E64-4CD3-B826-B2DBF62409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2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79417A40-B1FC-494B-A9B9-E8583F264C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2643346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höger upp - Gul">
    <p:bg>
      <p:bgPr>
        <a:gradFill>
          <a:gsLst>
            <a:gs pos="0">
              <a:schemeClr val="accent3">
                <a:alpha val="10000"/>
              </a:schemeClr>
            </a:gs>
            <a:gs pos="50000">
              <a:schemeClr val="accent3">
                <a:alpha val="20000"/>
              </a:schemeClr>
            </a:gs>
            <a:gs pos="100000">
              <a:schemeClr val="accent3">
                <a:alpha val="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text&#10;&#10;Automatiskt genererad beskrivning">
            <a:extLst>
              <a:ext uri="{FF2B5EF4-FFF2-40B4-BE49-F238E27FC236}">
                <a16:creationId xmlns:a16="http://schemas.microsoft.com/office/drawing/2014/main" id="{007DACD4-C667-48A3-8DD5-31E15BA2F5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8BDAA1D3-6772-423A-9E5B-83B81CCC6F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1" name="Platshållare för text 20">
            <a:extLst>
              <a:ext uri="{FF2B5EF4-FFF2-40B4-BE49-F238E27FC236}">
                <a16:creationId xmlns:a16="http://schemas.microsoft.com/office/drawing/2014/main" id="{947F0B5A-84A0-42B8-8875-201C7A36CD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tx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3" name="Platshållare för text 20">
            <a:extLst>
              <a:ext uri="{FF2B5EF4-FFF2-40B4-BE49-F238E27FC236}">
                <a16:creationId xmlns:a16="http://schemas.microsoft.com/office/drawing/2014/main" id="{5C8CFF0A-A11B-44EC-8D5E-C28080AEE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3879157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höger upp - Gul">
    <p:bg>
      <p:bgPr>
        <a:gradFill>
          <a:gsLst>
            <a:gs pos="0">
              <a:schemeClr val="accent3">
                <a:alpha val="10000"/>
              </a:schemeClr>
            </a:gs>
            <a:gs pos="50000">
              <a:schemeClr val="accent3">
                <a:alpha val="20000"/>
              </a:schemeClr>
            </a:gs>
            <a:gs pos="100000">
              <a:schemeClr val="accent3">
                <a:alpha val="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C34574D0-AA45-4F27-8B33-F96B0666F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1D11DE3B-B772-45A2-8624-1C5DB621B2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BD3EFF49-69B9-4C29-B466-5D49887458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5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8757A4C8-20E6-432B-9D89-237A40EDE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441721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vänster ner - Gul">
    <p:bg>
      <p:bgPr>
        <a:gradFill>
          <a:gsLst>
            <a:gs pos="0">
              <a:schemeClr val="accent3">
                <a:alpha val="10000"/>
              </a:schemeClr>
            </a:gs>
            <a:gs pos="50000">
              <a:schemeClr val="accent3">
                <a:alpha val="20000"/>
              </a:schemeClr>
            </a:gs>
            <a:gs pos="100000">
              <a:schemeClr val="accent3">
                <a:alpha val="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31D05FA7-2034-4764-94EC-D0DA86767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837BBFB2-7DBD-495E-9570-A51D62D917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14BA2C56-2975-488F-8E45-AD6B95706C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924DC8E3-E631-4371-A1F8-CF62316A8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91603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vänster ner - Gul">
    <p:bg>
      <p:bgPr>
        <a:gradFill>
          <a:gsLst>
            <a:gs pos="0">
              <a:schemeClr val="accent3">
                <a:alpha val="10000"/>
              </a:schemeClr>
            </a:gs>
            <a:gs pos="50000">
              <a:schemeClr val="accent3">
                <a:alpha val="20000"/>
              </a:schemeClr>
            </a:gs>
            <a:gs pos="100000">
              <a:schemeClr val="accent3">
                <a:alpha val="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D5755452-B16B-4CF5-94B5-FAD09E627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DF2D97EA-2254-4A87-A0F1-1E2967AE81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8B644883-7309-45CD-940C-AA447DEAC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2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19BACA57-0957-479E-A4FA-98EF55663A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2299186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vänster ner - Gul">
    <p:bg>
      <p:bgPr>
        <a:gradFill>
          <a:gsLst>
            <a:gs pos="0">
              <a:schemeClr val="accent3">
                <a:alpha val="10000"/>
              </a:schemeClr>
            </a:gs>
            <a:gs pos="50000">
              <a:schemeClr val="accent3">
                <a:alpha val="20000"/>
              </a:schemeClr>
            </a:gs>
            <a:gs pos="100000">
              <a:schemeClr val="accent3">
                <a:alpha val="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6EFA980-AAAD-44AA-AA40-A56FD79B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1706F648-68A4-42CC-9508-C83AB74681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80E4DADE-6AF1-4E24-A47D-E046E04FB9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tx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E2BBA306-9832-476E-ACF8-D84AC7DED7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234947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höger u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DCC3E601-E67F-4679-B812-03E3C63E1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2213A3F0-E83E-42F5-B148-3D18441F97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815EDAFD-C078-4BD7-A8E7-8F939C9D6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33E28ADF-C11D-4702-9FC1-0AA1FE219D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1592890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vänster ner - Gul">
    <p:bg>
      <p:bgPr>
        <a:gradFill>
          <a:gsLst>
            <a:gs pos="0">
              <a:schemeClr val="accent3">
                <a:alpha val="10000"/>
              </a:schemeClr>
            </a:gs>
            <a:gs pos="50000">
              <a:schemeClr val="accent3">
                <a:alpha val="20000"/>
              </a:schemeClr>
            </a:gs>
            <a:gs pos="100000">
              <a:schemeClr val="accent3">
                <a:alpha val="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7A5603E7-8A1E-4F9C-977F-99991F2D46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17C73109-4A33-4A23-98E9-B05956AD41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3D4E9BEC-6F8A-4EDF-9D8B-A5DB484A59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5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38721253-4FF2-4111-B36A-5F40C58690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1476138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höger ner - Gul">
    <p:bg>
      <p:bgPr>
        <a:gradFill>
          <a:gsLst>
            <a:gs pos="0">
              <a:schemeClr val="accent3">
                <a:alpha val="10000"/>
              </a:schemeClr>
            </a:gs>
            <a:gs pos="50000">
              <a:schemeClr val="accent3">
                <a:alpha val="20000"/>
              </a:schemeClr>
            </a:gs>
            <a:gs pos="100000">
              <a:schemeClr val="accent3">
                <a:alpha val="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AC942143-217A-4B7B-B57F-7C0E3660D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E7D26E9B-EF1E-4E8A-8671-E5E788A6B9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25FCCBA9-9C77-4DF0-9935-952B7B57BB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5C0CDA30-C12E-46D2-86BF-5F9D6BEF05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3157774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höger ner - Gul">
    <p:bg>
      <p:bgPr>
        <a:gradFill>
          <a:gsLst>
            <a:gs pos="0">
              <a:schemeClr val="accent3">
                <a:alpha val="10000"/>
              </a:schemeClr>
            </a:gs>
            <a:gs pos="50000">
              <a:schemeClr val="accent3">
                <a:alpha val="20000"/>
              </a:schemeClr>
            </a:gs>
            <a:gs pos="100000">
              <a:schemeClr val="accent3">
                <a:alpha val="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7CB93473-C8D7-4300-945F-FEA3C8B1C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597909F6-6A81-4817-A831-9B3EF648A3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03D7ECB3-F598-4F66-BEBF-BA798A3991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2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1F682695-9F7C-4366-AE8A-CBBCC6CEA0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2256584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höger ner - Gul">
    <p:bg>
      <p:bgPr>
        <a:gradFill>
          <a:gsLst>
            <a:gs pos="0">
              <a:schemeClr val="accent3">
                <a:alpha val="10000"/>
              </a:schemeClr>
            </a:gs>
            <a:gs pos="50000">
              <a:schemeClr val="accent3">
                <a:alpha val="20000"/>
              </a:schemeClr>
            </a:gs>
            <a:gs pos="100000">
              <a:schemeClr val="accent3">
                <a:alpha val="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96A2B929-3F52-4967-8860-C6E489C5B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3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5CEBA00B-E64F-4A9D-894E-B9621993C9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501B48AF-06CB-4910-8663-E37ABC922F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tx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EFA5DB82-0119-4DE0-86E3-7E7F1D8CCE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202782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höger ner - Gul">
    <p:bg>
      <p:bgPr>
        <a:gradFill>
          <a:gsLst>
            <a:gs pos="0">
              <a:schemeClr val="accent3">
                <a:alpha val="10000"/>
              </a:schemeClr>
            </a:gs>
            <a:gs pos="50000">
              <a:schemeClr val="accent3">
                <a:alpha val="20000"/>
              </a:schemeClr>
            </a:gs>
            <a:gs pos="100000">
              <a:schemeClr val="accent3">
                <a:alpha val="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5F627B60-015D-4364-8479-B893872ACC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76E1A999-8952-47D1-9A58-CF71B998B0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FAE5485E-B36F-474B-9BD7-2247209554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5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A24E8139-D03E-492D-BC95-F01A675B9D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3270051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höger upp - Blå">
    <p:bg>
      <p:bgPr>
        <a:gradFill rotWithShape="1">
          <a:gsLst>
            <a:gs pos="0">
              <a:srgbClr val="00549F">
                <a:alpha val="69804"/>
              </a:srgbClr>
            </a:gs>
            <a:gs pos="50000">
              <a:srgbClr val="00549F">
                <a:alpha val="85000"/>
              </a:srgbClr>
            </a:gs>
            <a:gs pos="100000">
              <a:srgbClr val="0054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48AD0631-A5DB-4076-A714-F19D06300F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DBB62EC8-9D60-4A4A-BE65-62BC01AD66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tx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1A95F28D-0C5F-43A5-8984-B68749D90C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1099250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höger upp - Blå">
    <p:bg>
      <p:bgPr>
        <a:gradFill rotWithShape="1">
          <a:gsLst>
            <a:gs pos="0">
              <a:srgbClr val="00549F">
                <a:alpha val="69804"/>
              </a:srgbClr>
            </a:gs>
            <a:gs pos="50000">
              <a:srgbClr val="00549F">
                <a:alpha val="85000"/>
              </a:srgbClr>
            </a:gs>
            <a:gs pos="100000">
              <a:srgbClr val="0054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En bild som visar text&#10;&#10;Automatiskt genererad beskrivning">
            <a:extLst>
              <a:ext uri="{FF2B5EF4-FFF2-40B4-BE49-F238E27FC236}">
                <a16:creationId xmlns:a16="http://schemas.microsoft.com/office/drawing/2014/main" id="{0FDA2110-D289-4E7F-8F09-3458A1E97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8" name="Platshållare för text 20">
            <a:extLst>
              <a:ext uri="{FF2B5EF4-FFF2-40B4-BE49-F238E27FC236}">
                <a16:creationId xmlns:a16="http://schemas.microsoft.com/office/drawing/2014/main" id="{F9FC0B23-BBE2-43C1-B0A1-435F0697E5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tx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9" name="Platshållare för text 20">
            <a:extLst>
              <a:ext uri="{FF2B5EF4-FFF2-40B4-BE49-F238E27FC236}">
                <a16:creationId xmlns:a16="http://schemas.microsoft.com/office/drawing/2014/main" id="{388B0A42-37D8-4136-BAF7-5CC42AD957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3295067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höger upp - Blå">
    <p:bg>
      <p:bgPr>
        <a:gradFill rotWithShape="1">
          <a:gsLst>
            <a:gs pos="0">
              <a:srgbClr val="00549F">
                <a:alpha val="69804"/>
              </a:srgbClr>
            </a:gs>
            <a:gs pos="50000">
              <a:srgbClr val="00549F">
                <a:alpha val="85000"/>
              </a:srgbClr>
            </a:gs>
            <a:gs pos="100000">
              <a:srgbClr val="0054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En bild som visar text&#10;&#10;Automatiskt genererad beskrivning">
            <a:extLst>
              <a:ext uri="{FF2B5EF4-FFF2-40B4-BE49-F238E27FC236}">
                <a16:creationId xmlns:a16="http://schemas.microsoft.com/office/drawing/2014/main" id="{1382C6AB-A24D-48B2-9B8D-183422DF89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1A6C487D-9464-450B-991F-E15AE45C07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3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B56672E4-4993-4E72-B34D-A2A99036F0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1563645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höger upp - Blå">
    <p:bg>
      <p:bgPr>
        <a:gradFill rotWithShape="1">
          <a:gsLst>
            <a:gs pos="0">
              <a:srgbClr val="00549F">
                <a:alpha val="69804"/>
              </a:srgbClr>
            </a:gs>
            <a:gs pos="50000">
              <a:srgbClr val="00549F">
                <a:alpha val="85000"/>
              </a:srgbClr>
            </a:gs>
            <a:gs pos="100000">
              <a:srgbClr val="0054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En bild som visar text&#10;&#10;Automatiskt genererad beskrivning">
            <a:extLst>
              <a:ext uri="{FF2B5EF4-FFF2-40B4-BE49-F238E27FC236}">
                <a16:creationId xmlns:a16="http://schemas.microsoft.com/office/drawing/2014/main" id="{C7E5629B-20B3-40FE-A66D-601A97EEDB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83D95B26-3AD1-440E-8274-BCFD379F2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tx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A90514C9-E526-4C59-BFD7-913056AEF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661107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höger ner - Blå">
    <p:bg>
      <p:bgPr>
        <a:gradFill rotWithShape="1">
          <a:gsLst>
            <a:gs pos="0">
              <a:srgbClr val="00549F">
                <a:alpha val="69804"/>
              </a:srgbClr>
            </a:gs>
            <a:gs pos="50000">
              <a:srgbClr val="00549F">
                <a:alpha val="85000"/>
              </a:srgbClr>
            </a:gs>
            <a:gs pos="100000">
              <a:srgbClr val="0054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AC942143-217A-4B7B-B57F-7C0E3660D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D9C0E90F-D4D3-40E8-927A-DB812F3B17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tx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F6ADF55B-5A95-47BD-A6A8-E3E148450C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4002186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höger u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text&#10;&#10;Automatiskt genererad beskrivning">
            <a:extLst>
              <a:ext uri="{FF2B5EF4-FFF2-40B4-BE49-F238E27FC236}">
                <a16:creationId xmlns:a16="http://schemas.microsoft.com/office/drawing/2014/main" id="{007DACD4-C667-48A3-8DD5-31E15BA2F5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8BDAA1D3-6772-423A-9E5B-83B81CCC6F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1" name="Platshållare för text 20">
            <a:extLst>
              <a:ext uri="{FF2B5EF4-FFF2-40B4-BE49-F238E27FC236}">
                <a16:creationId xmlns:a16="http://schemas.microsoft.com/office/drawing/2014/main" id="{7EC64815-5D01-49E4-A0B4-36E9663EF6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3" name="Platshållare för text 20">
            <a:extLst>
              <a:ext uri="{FF2B5EF4-FFF2-40B4-BE49-F238E27FC236}">
                <a16:creationId xmlns:a16="http://schemas.microsoft.com/office/drawing/2014/main" id="{73DDB223-DF0B-4229-9616-503C553FF2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1313073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höger ner - Blå">
    <p:bg>
      <p:bgPr>
        <a:gradFill rotWithShape="1">
          <a:gsLst>
            <a:gs pos="0">
              <a:srgbClr val="00549F">
                <a:alpha val="69804"/>
              </a:srgbClr>
            </a:gs>
            <a:gs pos="50000">
              <a:srgbClr val="00549F">
                <a:alpha val="85000"/>
              </a:srgbClr>
            </a:gs>
            <a:gs pos="100000">
              <a:srgbClr val="0054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5E7A5B7-FA0D-4720-9F38-8CB5E9A28A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B3AE6720-5F81-4028-A94C-EBD910C31E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tx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53773686-72B2-45BC-AED4-09533762D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89123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höger ner - Blå">
    <p:bg>
      <p:bgPr>
        <a:gradFill rotWithShape="1">
          <a:gsLst>
            <a:gs pos="0">
              <a:srgbClr val="00549F">
                <a:alpha val="69804"/>
              </a:srgbClr>
            </a:gs>
            <a:gs pos="50000">
              <a:srgbClr val="00549F">
                <a:alpha val="85000"/>
              </a:srgbClr>
            </a:gs>
            <a:gs pos="100000">
              <a:srgbClr val="0054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0EFB1BB6-1EA6-4F12-B19B-602F095C08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DD48857E-4EA6-4328-8EC8-5C178C0530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3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84144120-CD1A-4C5C-B22C-A68098FEEF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1930715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höger ner - Blå">
    <p:bg>
      <p:bgPr>
        <a:gradFill rotWithShape="1">
          <a:gsLst>
            <a:gs pos="0">
              <a:srgbClr val="00549F">
                <a:alpha val="69804"/>
              </a:srgbClr>
            </a:gs>
            <a:gs pos="50000">
              <a:srgbClr val="00549F">
                <a:alpha val="85000"/>
              </a:srgbClr>
            </a:gs>
            <a:gs pos="100000">
              <a:srgbClr val="0054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61B34225-CDEB-4631-8834-08ADFD5D89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EABFC68E-EEB7-4BAF-8DD3-6E7DCBF908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tx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C4B9F779-7707-4366-9BE9-1F70680FA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1733125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vänster ner - Blå">
    <p:bg>
      <p:bgPr>
        <a:gradFill rotWithShape="1">
          <a:gsLst>
            <a:gs pos="0">
              <a:srgbClr val="00549F">
                <a:alpha val="69804"/>
              </a:srgbClr>
            </a:gs>
            <a:gs pos="50000">
              <a:srgbClr val="00549F">
                <a:alpha val="85000"/>
              </a:srgbClr>
            </a:gs>
            <a:gs pos="100000">
              <a:srgbClr val="0054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2BD7B3B7-C474-4F61-922A-ACFBA5B3FE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B37AE0BE-E560-493D-9728-DDC651A6FD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tx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4CCFDD75-670F-4815-96E8-D5C9E7A3C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1559372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vänster ner - Blå">
    <p:bg>
      <p:bgPr>
        <a:gradFill rotWithShape="1">
          <a:gsLst>
            <a:gs pos="0">
              <a:srgbClr val="00549F">
                <a:alpha val="69804"/>
              </a:srgbClr>
            </a:gs>
            <a:gs pos="50000">
              <a:srgbClr val="00549F">
                <a:alpha val="85000"/>
              </a:srgbClr>
            </a:gs>
            <a:gs pos="100000">
              <a:srgbClr val="0054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0FE35552-0E07-4AB1-A39F-BD60F9071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E24C4E5B-0A61-4FD3-B266-1FE399570D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tx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D76BFD24-E924-4CE9-A9B7-03F84D1E83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1604862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vänster ner - Blå">
    <p:bg>
      <p:bgPr>
        <a:gradFill rotWithShape="1">
          <a:gsLst>
            <a:gs pos="0">
              <a:srgbClr val="00549F">
                <a:alpha val="69804"/>
              </a:srgbClr>
            </a:gs>
            <a:gs pos="50000">
              <a:srgbClr val="00549F">
                <a:alpha val="85000"/>
              </a:srgbClr>
            </a:gs>
            <a:gs pos="100000">
              <a:srgbClr val="0054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C82A6077-06A3-4C5B-A00E-E638EE5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36B3C809-51FC-4DD7-9500-BBE36B7193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3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D9D54257-9E38-4656-89EC-3725A88EE0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3397308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vänster ner - Blå">
    <p:bg>
      <p:bgPr>
        <a:gradFill rotWithShape="1">
          <a:gsLst>
            <a:gs pos="0">
              <a:srgbClr val="00549F">
                <a:alpha val="69804"/>
              </a:srgbClr>
            </a:gs>
            <a:gs pos="50000">
              <a:srgbClr val="00549F">
                <a:alpha val="85000"/>
              </a:srgbClr>
            </a:gs>
            <a:gs pos="100000">
              <a:srgbClr val="0054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B3833E-FDAA-4FD4-ADB0-D4F3AF4A7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AE407D0F-16B3-468D-A232-492A8B4654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tx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017BCA99-CAE0-4445-8B24-5AB63E8645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321551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höger ner - Grå">
    <p:bg>
      <p:bgPr>
        <a:gradFill rotWithShape="1">
          <a:gsLst>
            <a:gs pos="0">
              <a:srgbClr val="3F3E3E">
                <a:alpha val="69804"/>
              </a:srgbClr>
            </a:gs>
            <a:gs pos="50000">
              <a:srgbClr val="3F3E3E"/>
            </a:gs>
            <a:gs pos="100000">
              <a:srgbClr val="3F3E3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AC942143-217A-4B7B-B57F-7C0E3660D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8E5BDDEE-0197-4F29-B0C6-624FFC234A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E41E1108-D2D2-4E5E-8B0C-08E35841A8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1658562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å höger ner - Grå">
    <p:bg>
      <p:bgPr>
        <a:gradFill rotWithShape="1">
          <a:gsLst>
            <a:gs pos="0">
              <a:srgbClr val="3F3E3E">
                <a:alpha val="69804"/>
              </a:srgbClr>
            </a:gs>
            <a:gs pos="50000">
              <a:srgbClr val="3F3E3E"/>
            </a:gs>
            <a:gs pos="100000">
              <a:srgbClr val="3F3E3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A38D82F-09A5-49A2-8412-986D8F373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8E5BDDEE-0197-4F29-B0C6-624FFC234A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E41E1108-D2D2-4E5E-8B0C-08E35841A8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693230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å höger ner - Grå">
    <p:bg>
      <p:bgPr>
        <a:gradFill rotWithShape="1">
          <a:gsLst>
            <a:gs pos="0">
              <a:srgbClr val="3F3E3E">
                <a:alpha val="69804"/>
              </a:srgbClr>
            </a:gs>
            <a:gs pos="50000">
              <a:srgbClr val="3F3E3E"/>
            </a:gs>
            <a:gs pos="100000">
              <a:srgbClr val="3F3E3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62FAAFE0-3CB3-4528-A40D-FA6EF49BA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8E5BDDEE-0197-4F29-B0C6-624FFC234A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3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E41E1108-D2D2-4E5E-8B0C-08E35841A8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1664215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höger u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C34574D0-AA45-4F27-8B33-F96B0666F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1D11DE3B-B772-45A2-8624-1C5DB621B2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CE4D76E8-DD3C-48BB-976B-AE50AD55D5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6C1F9982-937D-4D0F-97AC-8D33F7BB86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19037762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å höger ner - Grå">
    <p:bg>
      <p:bgPr>
        <a:gradFill rotWithShape="1">
          <a:gsLst>
            <a:gs pos="0">
              <a:srgbClr val="3F3E3E">
                <a:alpha val="69804"/>
              </a:srgbClr>
            </a:gs>
            <a:gs pos="50000">
              <a:srgbClr val="3F3E3E"/>
            </a:gs>
            <a:gs pos="100000">
              <a:srgbClr val="3F3E3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6753237E-FC6D-4813-ABF0-B8D171281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8E5BDDEE-0197-4F29-B0C6-624FFC234A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E41E1108-D2D2-4E5E-8B0C-08E35841A8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107898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vänster ner - Grå">
    <p:bg>
      <p:bgPr>
        <a:gradFill rotWithShape="1">
          <a:gsLst>
            <a:gs pos="0">
              <a:srgbClr val="3F3E3E">
                <a:alpha val="69804"/>
              </a:srgbClr>
            </a:gs>
            <a:gs pos="50000">
              <a:srgbClr val="3F3E3E"/>
            </a:gs>
            <a:gs pos="100000">
              <a:srgbClr val="3F3E3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1070D156-117B-4122-9651-BF4965F5C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3CBB52C3-662D-4010-9282-4C919F3B1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A17B9E35-EAFE-4B61-B081-CF4066E4E3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385656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å vänster ner - Grå">
    <p:bg>
      <p:bgPr>
        <a:gradFill rotWithShape="1">
          <a:gsLst>
            <a:gs pos="0">
              <a:srgbClr val="3F3E3E">
                <a:alpha val="69804"/>
              </a:srgbClr>
            </a:gs>
            <a:gs pos="50000">
              <a:srgbClr val="3F3E3E"/>
            </a:gs>
            <a:gs pos="100000">
              <a:srgbClr val="3F3E3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9183839-4D00-497D-9DC4-C4A5AB7FD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3CBB52C3-662D-4010-9282-4C919F3B1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A17B9E35-EAFE-4B61-B081-CF4066E4E3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3410080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å vänster ner - Grå">
    <p:bg>
      <p:bgPr>
        <a:gradFill rotWithShape="1">
          <a:gsLst>
            <a:gs pos="0">
              <a:srgbClr val="3F3E3E">
                <a:alpha val="69804"/>
              </a:srgbClr>
            </a:gs>
            <a:gs pos="50000">
              <a:srgbClr val="3F3E3E"/>
            </a:gs>
            <a:gs pos="100000">
              <a:srgbClr val="3F3E3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5B395499-97CA-48BA-A045-7B4EE29AC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3CBB52C3-662D-4010-9282-4C919F3B1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3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A17B9E35-EAFE-4B61-B081-CF4066E4E3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3927758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å vänster ner - Grå">
    <p:bg>
      <p:bgPr>
        <a:gradFill rotWithShape="1">
          <a:gsLst>
            <a:gs pos="0">
              <a:srgbClr val="3F3E3E">
                <a:alpha val="69804"/>
              </a:srgbClr>
            </a:gs>
            <a:gs pos="50000">
              <a:srgbClr val="3F3E3E"/>
            </a:gs>
            <a:gs pos="100000">
              <a:srgbClr val="3F3E3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BBF9665F-5057-4390-A244-D06D5A99E7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3CBB52C3-662D-4010-9282-4C919F3B1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A17B9E35-EAFE-4B61-B081-CF4066E4E3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3581537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höger upp - Grå">
    <p:bg>
      <p:bgPr>
        <a:gradFill rotWithShape="1">
          <a:gsLst>
            <a:gs pos="0">
              <a:srgbClr val="3F3E3E">
                <a:alpha val="69804"/>
              </a:srgbClr>
            </a:gs>
            <a:gs pos="50000">
              <a:srgbClr val="3F3E3E"/>
            </a:gs>
            <a:gs pos="100000">
              <a:srgbClr val="3F3E3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text&#10;&#10;Automatiskt genererad beskrivning">
            <a:extLst>
              <a:ext uri="{FF2B5EF4-FFF2-40B4-BE49-F238E27FC236}">
                <a16:creationId xmlns:a16="http://schemas.microsoft.com/office/drawing/2014/main" id="{AD738AA1-866A-4252-A46E-CA2096B943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F7A9A722-31A9-4735-A2A2-60AC1B4F99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25F5F567-07D9-4299-9AAC-66546A23BF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416601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å höger upp - Grå">
    <p:bg>
      <p:bgPr>
        <a:gradFill rotWithShape="1">
          <a:gsLst>
            <a:gs pos="0">
              <a:srgbClr val="3F3E3E">
                <a:alpha val="69804"/>
              </a:srgbClr>
            </a:gs>
            <a:gs pos="50000">
              <a:srgbClr val="3F3E3E"/>
            </a:gs>
            <a:gs pos="100000">
              <a:srgbClr val="3F3E3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5E310AED-29C3-43FD-9283-F2A2334C1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F7A9A722-31A9-4735-A2A2-60AC1B4F99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25F5F567-07D9-4299-9AAC-66546A23BF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2042644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å höger upp - Grå">
    <p:bg>
      <p:bgPr>
        <a:gradFill rotWithShape="1">
          <a:gsLst>
            <a:gs pos="0">
              <a:srgbClr val="3F3E3E">
                <a:alpha val="69804"/>
              </a:srgbClr>
            </a:gs>
            <a:gs pos="50000">
              <a:srgbClr val="3F3E3E"/>
            </a:gs>
            <a:gs pos="100000">
              <a:srgbClr val="3F3E3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03A02DC9-41E7-4971-B7C4-0F7E510C39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F7A9A722-31A9-4735-A2A2-60AC1B4F99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3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25F5F567-07D9-4299-9AAC-66546A23BF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878471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å höger upp - Grå">
    <p:bg>
      <p:bgPr>
        <a:gradFill rotWithShape="1">
          <a:gsLst>
            <a:gs pos="0">
              <a:srgbClr val="3F3E3E">
                <a:alpha val="69804"/>
              </a:srgbClr>
            </a:gs>
            <a:gs pos="50000">
              <a:srgbClr val="3F3E3E"/>
            </a:gs>
            <a:gs pos="100000">
              <a:srgbClr val="3F3E3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577C4C3A-50A6-4F9D-B6B5-51DE977D95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920BD31-1A6C-4646-8ED8-D3F254C65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6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F7A9A722-31A9-4735-A2A2-60AC1B4F99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25F5F567-07D9-4299-9AAC-66546A23BF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1050775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höger upp - Blå si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klocka&#10;&#10;Automatiskt genererad beskrivning">
            <a:extLst>
              <a:ext uri="{FF2B5EF4-FFF2-40B4-BE49-F238E27FC236}">
                <a16:creationId xmlns:a16="http://schemas.microsoft.com/office/drawing/2014/main" id="{01972DDE-0785-4867-9E5C-B1229A5059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12192000" cy="3924300"/>
          </a:xfrm>
          <a:prstGeom prst="rect">
            <a:avLst/>
          </a:prstGeom>
        </p:spPr>
      </p:pic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191F9149-71FE-4B87-A2F4-421858F76E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A38D3904-D132-430F-8B04-01A3D5E043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B0C7944B-21CF-4D8C-B03D-463D462B2F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F0017CF7-892B-40CB-A087-80826714F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180602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vänster 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31D05FA7-2034-4764-94EC-D0DA86767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837BBFB2-7DBD-495E-9570-A51D62D917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58097208-791C-402F-93AF-36828284B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tx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260808A9-B133-411F-9CA1-4E5C9765B2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20238781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höger upp - Blå si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klocka&#10;&#10;Automatiskt genererad beskrivning">
            <a:extLst>
              <a:ext uri="{FF2B5EF4-FFF2-40B4-BE49-F238E27FC236}">
                <a16:creationId xmlns:a16="http://schemas.microsoft.com/office/drawing/2014/main" id="{A7EB57E4-B6B7-4751-B425-E17A6AA99E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12192000" cy="3924300"/>
          </a:xfrm>
          <a:prstGeom prst="rect">
            <a:avLst/>
          </a:prstGeom>
        </p:spPr>
      </p:pic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DCC3E601-E67F-4679-B812-03E3C63E18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2213A3F0-E83E-42F5-B148-3D18441F97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603F446B-E373-4CC8-AF20-E7513FEB32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2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4E747FC6-D21C-4ADC-AA88-A84338E208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34187941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höger upp - Blå si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klocka&#10;&#10;Automatiskt genererad beskrivning">
            <a:extLst>
              <a:ext uri="{FF2B5EF4-FFF2-40B4-BE49-F238E27FC236}">
                <a16:creationId xmlns:a16="http://schemas.microsoft.com/office/drawing/2014/main" id="{B7269EE4-F42B-4314-9C46-2393B1B3F7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12192000" cy="3924300"/>
          </a:xfrm>
          <a:prstGeom prst="rect">
            <a:avLst/>
          </a:prstGeom>
        </p:spPr>
      </p:pic>
      <p:pic>
        <p:nvPicPr>
          <p:cNvPr id="14" name="Bildobjekt 13" descr="En bild som visar text&#10;&#10;Automatiskt genererad beskrivning">
            <a:extLst>
              <a:ext uri="{FF2B5EF4-FFF2-40B4-BE49-F238E27FC236}">
                <a16:creationId xmlns:a16="http://schemas.microsoft.com/office/drawing/2014/main" id="{007DACD4-C667-48A3-8DD5-31E15BA2F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8BDAA1D3-6772-423A-9E5B-83B81CCC6F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3" name="Platshållare för text 20">
            <a:extLst>
              <a:ext uri="{FF2B5EF4-FFF2-40B4-BE49-F238E27FC236}">
                <a16:creationId xmlns:a16="http://schemas.microsoft.com/office/drawing/2014/main" id="{B83F9750-F95A-43F6-9719-AB062F072D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3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C643F35A-7DE7-4548-9EFD-8F61A6D23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16578970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höger upp - Blå si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klocka&#10;&#10;Automatiskt genererad beskrivning">
            <a:extLst>
              <a:ext uri="{FF2B5EF4-FFF2-40B4-BE49-F238E27FC236}">
                <a16:creationId xmlns:a16="http://schemas.microsoft.com/office/drawing/2014/main" id="{EBC5E9AD-0472-4762-9D52-D16EADCC4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12192000" cy="3924300"/>
          </a:xfrm>
          <a:prstGeom prst="rect">
            <a:avLst/>
          </a:prstGeom>
        </p:spPr>
      </p:pic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C34574D0-AA45-4F27-8B33-F96B0666F7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1D11DE3B-B772-45A2-8624-1C5DB621B2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83431D46-75A0-4CF9-BCBF-965632F81A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5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EA62E4B9-39B6-43DF-A54C-404DD327A2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16355018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höger upp - Grå si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3A38E9C0-805F-406D-9284-2D9E619314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12192000" cy="3924300"/>
          </a:xfrm>
          <a:prstGeom prst="rect">
            <a:avLst/>
          </a:prstGeom>
        </p:spPr>
      </p:pic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191F9149-71FE-4B87-A2F4-421858F76E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A38D3904-D132-430F-8B04-01A3D5E043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E109A56D-2844-43B5-9BF2-C68BDA2428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814C332E-6045-46EC-942D-4D6E6AE33B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23403393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höger upp - Grå si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E6A318DD-ABD4-451C-BBE4-7A94CE674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12192000" cy="3924300"/>
          </a:xfrm>
          <a:prstGeom prst="rect">
            <a:avLst/>
          </a:prstGeom>
        </p:spPr>
      </p:pic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DCC3E601-E67F-4679-B812-03E3C63E18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2213A3F0-E83E-42F5-B148-3D18441F97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5643145B-6601-435C-99CD-3DE12019F4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2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4A5A0B06-BD05-4DED-9342-3193564FF1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39381733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höger upp - Grå si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C56632C-71C4-4557-91AC-3CFB72A544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12192000" cy="3924300"/>
          </a:xfrm>
          <a:prstGeom prst="rect">
            <a:avLst/>
          </a:prstGeom>
        </p:spPr>
      </p:pic>
      <p:pic>
        <p:nvPicPr>
          <p:cNvPr id="14" name="Bildobjekt 13" descr="En bild som visar text&#10;&#10;Automatiskt genererad beskrivning">
            <a:extLst>
              <a:ext uri="{FF2B5EF4-FFF2-40B4-BE49-F238E27FC236}">
                <a16:creationId xmlns:a16="http://schemas.microsoft.com/office/drawing/2014/main" id="{007DACD4-C667-48A3-8DD5-31E15BA2F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8BDAA1D3-6772-423A-9E5B-83B81CCC6F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07D73637-E728-4F16-B810-13860C1C96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3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6842D1F5-0AD2-4594-8B34-220F5AEB1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36877437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höger upp - Grå si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C9CF2CE0-49DC-41E2-9293-BA2021691D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12192000" cy="3924300"/>
          </a:xfrm>
          <a:prstGeom prst="rect">
            <a:avLst/>
          </a:prstGeom>
        </p:spPr>
      </p:pic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C34574D0-AA45-4F27-8B33-F96B0666F7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1D11DE3B-B772-45A2-8624-1C5DB621B2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D97518B9-F24F-496C-9B1C-9561E4EE6D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accent5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2E056505-D579-411E-8790-C99291C64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308045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vänster 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D5755452-B16B-4CF5-94B5-FAD09E627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DF2D97EA-2254-4A87-A0F1-1E2967AE81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B1123E41-C6E5-498B-8C75-8E5D4DE387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tx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2D729F54-C860-47D9-80B1-3EC1725627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616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vänster 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6EFA980-AAAD-44AA-AA40-A56FD79B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1706F648-68A4-42CC-9508-C83AB74681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4A69E719-C232-454F-8038-467DCAA074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tx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55F75A0B-8B13-42E7-82B7-7F692A36F3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390866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vänster 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7A5603E7-8A1E-4F9C-977F-99991F2D46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17C73109-4A33-4A23-98E9-B05956AD41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A11D3698-D9BB-4B13-B15D-D08CAE88E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tx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856C0F16-8F36-4BD1-981F-9C2B015F88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69663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höger 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AC942143-217A-4B7B-B57F-7C0E3660D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D1B1-F173-45BA-B73A-C2CDA525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A0CC71-3AD7-4588-BBA1-205BDF2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C3373A-9AB9-41E8-8CA4-AD053BD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E7D26E9B-EF1E-4E8A-8671-E5E788A6B9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" y="365125"/>
            <a:ext cx="2271339" cy="670045"/>
          </a:xfrm>
          <a:prstGeom prst="rect">
            <a:avLst/>
          </a:prstGeom>
        </p:spPr>
      </p:pic>
      <p:sp>
        <p:nvSpPr>
          <p:cNvPr id="15" name="Platshållare för text 20">
            <a:extLst>
              <a:ext uri="{FF2B5EF4-FFF2-40B4-BE49-F238E27FC236}">
                <a16:creationId xmlns:a16="http://schemas.microsoft.com/office/drawing/2014/main" id="{AC952A0D-9524-44FD-AB04-D7D6D1902F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70112"/>
            <a:ext cx="10515600" cy="70906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4400" b="1" kern="0" cap="none" spc="0" normalizeH="0" baseline="0">
                <a:solidFill>
                  <a:schemeClr val="tx1"/>
                </a:solidFill>
                <a:latin typeface="Archivo" pitchFamily="2" charset="0"/>
                <a:cs typeface="Archivo" pitchFamily="2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Rubrik för presentationen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FEBBB9A9-8C37-4D22-BA77-CB7C43448D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61512"/>
            <a:ext cx="10515600" cy="369226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FontTx/>
              <a:buNone/>
              <a:defRPr sz="2400" kern="0" cap="none" spc="0" normalizeH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kern="0" cap="none" spc="0" normalizeH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skriva in din brödtext</a:t>
            </a:r>
          </a:p>
        </p:txBody>
      </p:sp>
    </p:spTree>
    <p:extLst>
      <p:ext uri="{BB962C8B-B14F-4D97-AF65-F5344CB8AC3E}">
        <p14:creationId xmlns:p14="http://schemas.microsoft.com/office/powerpoint/2010/main" val="157882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6E84EA-9B01-4295-B863-D649DDB20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2D70-7ABA-4214-9EFD-D38C097B949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089E93-6BDA-4BEE-B364-62FD73C99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D4EF84-6C53-4AF1-954A-1B512DE89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9AE83-214C-489A-BB49-74C2B1D434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69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49" r:id="rId3"/>
    <p:sldLayoutId id="2147483650" r:id="rId4"/>
    <p:sldLayoutId id="2147483653" r:id="rId5"/>
    <p:sldLayoutId id="2147483654" r:id="rId6"/>
    <p:sldLayoutId id="2147483656" r:id="rId7"/>
    <p:sldLayoutId id="2147483655" r:id="rId8"/>
    <p:sldLayoutId id="2147483657" r:id="rId9"/>
    <p:sldLayoutId id="2147483658" r:id="rId10"/>
    <p:sldLayoutId id="2147483660" r:id="rId11"/>
    <p:sldLayoutId id="2147483659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698" r:id="rId21"/>
    <p:sldLayoutId id="2147483699" r:id="rId22"/>
    <p:sldLayoutId id="2147483700" r:id="rId23"/>
    <p:sldLayoutId id="2147483701" r:id="rId24"/>
    <p:sldLayoutId id="2147483686" r:id="rId25"/>
    <p:sldLayoutId id="2147483687" r:id="rId26"/>
    <p:sldLayoutId id="2147483688" r:id="rId27"/>
    <p:sldLayoutId id="2147483689" r:id="rId28"/>
    <p:sldLayoutId id="2147483661" r:id="rId29"/>
    <p:sldLayoutId id="2147483662" r:id="rId30"/>
    <p:sldLayoutId id="2147483664" r:id="rId31"/>
    <p:sldLayoutId id="2147483663" r:id="rId32"/>
    <p:sldLayoutId id="2147483669" r:id="rId33"/>
    <p:sldLayoutId id="2147483670" r:id="rId34"/>
    <p:sldLayoutId id="2147483672" r:id="rId35"/>
    <p:sldLayoutId id="2147483671" r:id="rId36"/>
    <p:sldLayoutId id="2147483665" r:id="rId37"/>
    <p:sldLayoutId id="2147483716" r:id="rId38"/>
    <p:sldLayoutId id="2147483717" r:id="rId39"/>
    <p:sldLayoutId id="2147483718" r:id="rId40"/>
    <p:sldLayoutId id="2147483694" r:id="rId41"/>
    <p:sldLayoutId id="2147483713" r:id="rId42"/>
    <p:sldLayoutId id="2147483714" r:id="rId43"/>
    <p:sldLayoutId id="2147483715" r:id="rId44"/>
    <p:sldLayoutId id="2147483690" r:id="rId45"/>
    <p:sldLayoutId id="2147483710" r:id="rId46"/>
    <p:sldLayoutId id="2147483711" r:id="rId47"/>
    <p:sldLayoutId id="2147483712" r:id="rId48"/>
    <p:sldLayoutId id="2147483677" r:id="rId49"/>
    <p:sldLayoutId id="2147483676" r:id="rId50"/>
    <p:sldLayoutId id="2147483674" r:id="rId51"/>
    <p:sldLayoutId id="2147483675" r:id="rId52"/>
    <p:sldLayoutId id="2147483681" r:id="rId53"/>
    <p:sldLayoutId id="2147483680" r:id="rId54"/>
    <p:sldLayoutId id="2147483678" r:id="rId55"/>
    <p:sldLayoutId id="2147483679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chivo" pitchFamily="2" charset="0"/>
          <a:ea typeface="+mj-ea"/>
          <a:cs typeface="Archivo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Source Sans Pro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ource Sans Pro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ource Sans Pro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ource Sans Pro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ource Sans Pro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kommun@vanersborg.se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kommun@vanersborg.s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9E7F9B-B4C6-4CB1-9826-356DD6194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Välkomna!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Uppstartsmöte Kulturveckan 2024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4725921-ADAA-4BB3-BB53-5126CCE701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139200"/>
            <a:ext cx="10515600" cy="3041465"/>
          </a:xfrm>
          <a:prstGeom prst="rect">
            <a:avLst/>
          </a:prstGeom>
        </p:spPr>
        <p:txBody>
          <a:bodyPr/>
          <a:lstStyle/>
          <a:p>
            <a:pPr algn="l" rtl="0" fontAlgn="base"/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F92A3BA2-325C-49F0-88C0-B4FB1F91D530}"/>
              </a:ext>
            </a:extLst>
          </p:cNvPr>
          <p:cNvSpPr txBox="1">
            <a:spLocks/>
          </p:cNvSpPr>
          <p:nvPr/>
        </p:nvSpPr>
        <p:spPr>
          <a:xfrm>
            <a:off x="838200" y="2448511"/>
            <a:ext cx="10515600" cy="53303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200" dirty="0">
                <a:latin typeface="Archivo Medium" pitchFamily="2" charset="0"/>
                <a:cs typeface="Archivo Medium" pitchFamily="2" charset="0"/>
              </a:rPr>
              <a:t>Onsdag 13 mars 2024 </a:t>
            </a:r>
            <a:r>
              <a:rPr lang="sv-SE" sz="3200" dirty="0" err="1">
                <a:latin typeface="Archivo Medium" pitchFamily="2" charset="0"/>
                <a:cs typeface="Archivo Medium" pitchFamily="2" charset="0"/>
              </a:rPr>
              <a:t>kl</a:t>
            </a:r>
            <a:r>
              <a:rPr lang="sv-SE" sz="3200" dirty="0">
                <a:latin typeface="Archivo Medium" pitchFamily="2" charset="0"/>
                <a:cs typeface="Archivo Medium" pitchFamily="2" charset="0"/>
              </a:rPr>
              <a:t> 18.00-19.00</a:t>
            </a:r>
          </a:p>
        </p:txBody>
      </p:sp>
    </p:spTree>
    <p:extLst>
      <p:ext uri="{BB962C8B-B14F-4D97-AF65-F5344CB8AC3E}">
        <p14:creationId xmlns:p14="http://schemas.microsoft.com/office/powerpoint/2010/main" val="21367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D51F261-6CA4-335F-C93E-5076311D6C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Extra stöd under Kulturveckan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48B2BAE-3E66-DC38-6FE5-533FBB9035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b="0" i="0" u="none" strike="noStrike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De kultur- och bygdegårdsföreningar som beviljats riktat verksamhetsbidrag 2024, kan få ut 2 000 kr för sin medverkan. De betalas ut efter medverkan på minst ett av Kulturveckans möten, arrangemang under Kulturveckan samt redovisning av publiksiffror.</a:t>
            </a:r>
            <a:r>
              <a:rPr lang="en-US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​</a:t>
            </a:r>
            <a:br>
              <a:rPr lang="en-US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</a:br>
            <a:endParaRPr lang="en-US" sz="3200" b="0" i="0" dirty="0">
              <a:solidFill>
                <a:srgbClr val="3F3E3E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b="0" i="0" u="none" strike="noStrike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 Det finns i år inget extra stöd att kunna söka för att genomföra aktiviteter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3157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616D454-FB98-A0FA-D310-F107C1C745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Samverkan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347591-F636-78BA-3BB1-465C52223E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8417" y="2844639"/>
            <a:ext cx="7350404" cy="1077817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7170" name="Picture 2" descr="Ingen fotobeskrivning tillgänglig.">
            <a:extLst>
              <a:ext uri="{FF2B5EF4-FFF2-40B4-BE49-F238E27FC236}">
                <a16:creationId xmlns:a16="http://schemas.microsoft.com/office/drawing/2014/main" id="{0B7E63F3-8F7A-71E4-BE3B-68040DF7B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16" y="1552194"/>
            <a:ext cx="6391656" cy="479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01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33EB04-FB6B-4DF8-A9D9-23AEABF4AC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Kontaktuppgifter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516B371C-4E44-495F-A6CA-B3BA26025487}"/>
              </a:ext>
            </a:extLst>
          </p:cNvPr>
          <p:cNvSpPr txBox="1">
            <a:spLocks/>
          </p:cNvSpPr>
          <p:nvPr/>
        </p:nvSpPr>
        <p:spPr>
          <a:xfrm>
            <a:off x="838200" y="3063890"/>
            <a:ext cx="11104418" cy="2205828"/>
          </a:xfrm>
        </p:spPr>
        <p:txBody>
          <a:bodyPr numCol="2" spcCol="1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v-SE" sz="2000" dirty="0">
                <a:latin typeface="Source Serif Pro SemiBold" panose="02040703050405020204" pitchFamily="18" charset="0"/>
                <a:ea typeface="Source Serif Pro SemiBold" panose="02040703050405020204" pitchFamily="18" charset="0"/>
              </a:rPr>
              <a:t>Jessica Lindskog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Arrangemangssamordnare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Kultur och fritidsförvaltning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Telefon: 0521-72 21 93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E-postadress: jessica.lindskog</a:t>
            </a:r>
            <a:r>
              <a:rPr lang="sv-SE" sz="1800" dirty="0">
                <a:latin typeface="Source Serif Pro" panose="02040603050405020204" pitchFamily="18" charset="0"/>
                <a:ea typeface="Source Serif Pro" panose="02040603050405020204" pitchFamily="18" charset="0"/>
                <a:hlinkClick r:id="rId2"/>
              </a:rPr>
              <a:t>@vanersborg.se</a:t>
            </a:r>
            <a:endParaRPr lang="sv-SE" sz="18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sv-SE" sz="2000" dirty="0">
              <a:latin typeface="Source Serif Pro SemiBold" panose="02040703050405020204" pitchFamily="18" charset="0"/>
              <a:ea typeface="Source Serif Pro SemiBold" panose="0204070305040502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v-SE" sz="2000" dirty="0">
                <a:latin typeface="Source Serif Pro SemiBold" panose="02040703050405020204" pitchFamily="18" charset="0"/>
                <a:ea typeface="Source Serif Pro SemiBold" panose="02040703050405020204" pitchFamily="18" charset="0"/>
              </a:rPr>
              <a:t>Malin Haglund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Enhetschef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Kultur och fritidsförvaltning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Telefon: 0521-72 14 08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E-postadress: malin.haglund</a:t>
            </a:r>
            <a:r>
              <a:rPr lang="sv-SE" sz="1800" dirty="0">
                <a:latin typeface="Source Serif Pro" panose="02040603050405020204" pitchFamily="18" charset="0"/>
                <a:ea typeface="Source Serif Pro" panose="02040603050405020204" pitchFamily="18" charset="0"/>
                <a:hlinkClick r:id="rId2"/>
              </a:rPr>
              <a:t>@vanersborg.se</a:t>
            </a:r>
            <a:endParaRPr lang="sv-SE" sz="18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grpSp>
        <p:nvGrpSpPr>
          <p:cNvPr id="17" name="Grupp 16" descr="Vänersborgs kommuns vision - Attraktiv och hållbar i alla delar, hela livet">
            <a:extLst>
              <a:ext uri="{FF2B5EF4-FFF2-40B4-BE49-F238E27FC236}">
                <a16:creationId xmlns:a16="http://schemas.microsoft.com/office/drawing/2014/main" id="{07BF7CB5-D152-482D-A7CD-524071968AE4}"/>
              </a:ext>
            </a:extLst>
          </p:cNvPr>
          <p:cNvGrpSpPr/>
          <p:nvPr/>
        </p:nvGrpSpPr>
        <p:grpSpPr>
          <a:xfrm>
            <a:off x="0" y="6380667"/>
            <a:ext cx="12192000" cy="477333"/>
            <a:chOff x="0" y="6380667"/>
            <a:chExt cx="12192000" cy="477333"/>
          </a:xfrm>
        </p:grpSpPr>
        <p:sp>
          <p:nvSpPr>
            <p:cNvPr id="18" name="Rektangel 17" descr="Box för att ange underrubrik">
              <a:extLst>
                <a:ext uri="{FF2B5EF4-FFF2-40B4-BE49-F238E27FC236}">
                  <a16:creationId xmlns:a16="http://schemas.microsoft.com/office/drawing/2014/main" id="{CBC8E863-7885-436B-AFA5-273907D1B39A}"/>
                </a:ext>
              </a:extLst>
            </p:cNvPr>
            <p:cNvSpPr/>
            <p:nvPr/>
          </p:nvSpPr>
          <p:spPr>
            <a:xfrm>
              <a:off x="0" y="6408375"/>
              <a:ext cx="12192000" cy="449625"/>
            </a:xfrm>
            <a:prstGeom prst="rect">
              <a:avLst/>
            </a:prstGeom>
            <a:gradFill flip="none" rotWithShape="1">
              <a:gsLst>
                <a:gs pos="0">
                  <a:srgbClr val="005C9A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1D7A7B9F-8C62-4716-8977-25FA839EA7C2}"/>
                </a:ext>
              </a:extLst>
            </p:cNvPr>
            <p:cNvSpPr txBox="1"/>
            <p:nvPr/>
          </p:nvSpPr>
          <p:spPr>
            <a:xfrm>
              <a:off x="2600608" y="6380667"/>
              <a:ext cx="6990784" cy="40611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sv-SE" sz="1600" b="0" dirty="0">
                  <a:solidFill>
                    <a:schemeClr val="bg1"/>
                  </a:solidFill>
                  <a:effectLst/>
                  <a:latin typeface="Archivo" pitchFamily="2" charset="0"/>
                  <a:cs typeface="Archivo" pitchFamily="2" charset="0"/>
                </a:rPr>
                <a:t>Vänersborgs kommun - attraktiv och hållbar i alla delar, hela livet</a:t>
              </a:r>
              <a:endParaRPr lang="sv-SE" sz="1600" dirty="0">
                <a:solidFill>
                  <a:schemeClr val="bg1"/>
                </a:solidFill>
                <a:latin typeface="Archivo" pitchFamily="2" charset="0"/>
                <a:cs typeface="Archi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454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877CA23-B1E9-C8AF-719F-F1047C1BC7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Kulturföreningarnas ordförande och kassörträff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BFE888-D680-F183-F75F-1D7EE253BB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260436"/>
            <a:ext cx="10515600" cy="2893345"/>
          </a:xfrm>
        </p:spPr>
        <p:txBody>
          <a:bodyPr/>
          <a:lstStyle/>
          <a:p>
            <a:r>
              <a:rPr lang="sv-SE" dirty="0"/>
              <a:t>Onsdag 13 mars kl. 19.00-20.00</a:t>
            </a:r>
          </a:p>
        </p:txBody>
      </p:sp>
    </p:spTree>
    <p:extLst>
      <p:ext uri="{BB962C8B-B14F-4D97-AF65-F5344CB8AC3E}">
        <p14:creationId xmlns:p14="http://schemas.microsoft.com/office/powerpoint/2010/main" val="2351986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C8AC3D1B-1D31-4A33-842E-2E93710E0B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946212"/>
            <a:ext cx="10515600" cy="709061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5D99C4-2BA6-46BE-8AD6-8328031254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01091"/>
            <a:ext cx="8915400" cy="3576259"/>
          </a:xfrm>
          <a:prstGeom prst="rect">
            <a:avLst/>
          </a:prstGeom>
        </p:spPr>
        <p:txBody>
          <a:bodyPr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FFFFFF"/>
                </a:solidFill>
                <a:effectLst/>
              </a:rPr>
              <a:t>Presentationsrunda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FFFFFF"/>
                </a:solidFill>
              </a:rPr>
              <a:t>Dagens gäst: Stefan Leijon, Vänersborgs kommun</a:t>
            </a:r>
            <a:br>
              <a:rPr lang="sv-SE" dirty="0">
                <a:solidFill>
                  <a:srgbClr val="FFFFFF"/>
                </a:solidFill>
              </a:rPr>
            </a:br>
            <a:r>
              <a:rPr lang="sv-SE" dirty="0">
                <a:solidFill>
                  <a:srgbClr val="FFFFFF"/>
                </a:solidFill>
              </a:rPr>
              <a:t>om Forums evenemangsfond, Vänersborgsgalan och Aqua blå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FFFFFF"/>
                </a:solidFill>
              </a:rPr>
              <a:t>Kultur och fritid år 2024</a:t>
            </a:r>
          </a:p>
          <a:p>
            <a:pPr rtl="0" fontAlgn="base">
              <a:buFont typeface="Arial" panose="020B0604020202020204" pitchFamily="34" charset="0"/>
              <a:buChar char="•"/>
            </a:pPr>
            <a:endParaRPr lang="sv-SE" dirty="0">
              <a:solidFill>
                <a:srgbClr val="FFFFFF"/>
              </a:solidFill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endParaRPr lang="sv-SE" dirty="0">
              <a:solidFill>
                <a:srgbClr val="FFFFFF"/>
              </a:solidFill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A1A0E103-DF14-4220-81E6-9DB11E2D9220}"/>
              </a:ext>
            </a:extLst>
          </p:cNvPr>
          <p:cNvSpPr txBox="1">
            <a:spLocks/>
          </p:cNvSpPr>
          <p:nvPr/>
        </p:nvSpPr>
        <p:spPr>
          <a:xfrm>
            <a:off x="838200" y="1655273"/>
            <a:ext cx="10515600" cy="53303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3200" dirty="0">
              <a:latin typeface="Archivo Medium" pitchFamily="2" charset="0"/>
              <a:cs typeface="Archiv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994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E8192FD-D6CF-B6F0-1ABC-156432450C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Presentation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163C97D-066F-7F6B-1404-4570BA10F5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Förening</a:t>
            </a:r>
            <a:br>
              <a:rPr lang="sv-SE" dirty="0"/>
            </a:br>
            <a:r>
              <a:rPr lang="sv-SE" dirty="0"/>
              <a:t>Roll i föreningen</a:t>
            </a:r>
          </a:p>
          <a:p>
            <a:endParaRPr lang="sv-SE" dirty="0"/>
          </a:p>
          <a:p>
            <a:r>
              <a:rPr lang="sv-SE" dirty="0"/>
              <a:t>Mötets gäst: Stefan Leijon marknadskoordinator Vänersborgs kommun</a:t>
            </a:r>
          </a:p>
          <a:p>
            <a:r>
              <a:rPr lang="sv-SE" dirty="0"/>
              <a:t>Om Forums evenemangsfond, Vänersborgsgalan, Aqua blå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5571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5906567-0557-2C00-96CA-6BAC73AF30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Årets kulturpristagare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D25E969-E550-9306-F109-3E137F65B0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461512"/>
            <a:ext cx="6283036" cy="3692269"/>
          </a:xfrm>
        </p:spPr>
        <p:txBody>
          <a:bodyPr/>
          <a:lstStyle/>
          <a:p>
            <a:r>
              <a:rPr lang="sv-SE" sz="1800" b="0" i="0" dirty="0">
                <a:solidFill>
                  <a:srgbClr val="050505"/>
                </a:solidFill>
                <a:effectLst/>
              </a:rPr>
              <a:t>Kulturpriset 2024 tilldelas Paul Nordholm för hans långa verksamhet inom konstlivet i Vänersborg. Paul är en engagerad och drivande medlem i föreningen Några målare, samt dirigent och musikalisk ledare för </a:t>
            </a:r>
            <a:r>
              <a:rPr lang="sv-SE" sz="1800" b="0" i="0" dirty="0" err="1">
                <a:solidFill>
                  <a:srgbClr val="050505"/>
                </a:solidFill>
                <a:effectLst/>
              </a:rPr>
              <a:t>ÄggliKören</a:t>
            </a:r>
            <a:r>
              <a:rPr lang="sv-SE" sz="1800" b="0" i="0" dirty="0">
                <a:solidFill>
                  <a:srgbClr val="050505"/>
                </a:solidFill>
                <a:effectLst/>
              </a:rPr>
              <a:t>.</a:t>
            </a:r>
            <a:br>
              <a:rPr lang="sv-SE" sz="1800" dirty="0"/>
            </a:br>
            <a:br>
              <a:rPr lang="sv-SE" sz="1800" dirty="0"/>
            </a:br>
            <a:r>
              <a:rPr lang="sv-SE" sz="1800" b="0" i="0" dirty="0">
                <a:solidFill>
                  <a:srgbClr val="050505"/>
                </a:solidFill>
                <a:effectLst/>
              </a:rPr>
              <a:t>Idrottsledarpriset 2024 tilldelas Daniel Ekelöf i Frändefors IF för hans långa engagemang som ledare i klubben. Daniels är en trygg förebild som inkluderar alla oavsett prestation, förutsättning eller bakgrund.</a:t>
            </a:r>
            <a:br>
              <a:rPr lang="sv-SE" sz="1800" dirty="0"/>
            </a:br>
            <a:br>
              <a:rPr lang="sv-SE" sz="1800" dirty="0"/>
            </a:br>
            <a:r>
              <a:rPr lang="sv-SE" sz="1800" b="1" i="0" dirty="0">
                <a:solidFill>
                  <a:srgbClr val="050505"/>
                </a:solidFill>
                <a:effectLst/>
              </a:rPr>
              <a:t>2024 års kulturstipendium tilldelas Julia Tienvieri </a:t>
            </a:r>
            <a:r>
              <a:rPr lang="sv-SE" sz="1800" b="0" i="0" dirty="0">
                <a:solidFill>
                  <a:srgbClr val="050505"/>
                </a:solidFill>
                <a:effectLst/>
              </a:rPr>
              <a:t>som genom fördjupade kunskaper inom </a:t>
            </a:r>
            <a:r>
              <a:rPr lang="sv-SE" sz="1800" b="0" i="0" dirty="0" err="1">
                <a:solidFill>
                  <a:srgbClr val="050505"/>
                </a:solidFill>
                <a:effectLst/>
              </a:rPr>
              <a:t>Bioart</a:t>
            </a:r>
            <a:r>
              <a:rPr lang="sv-SE" sz="1800" b="0" i="0" dirty="0">
                <a:solidFill>
                  <a:srgbClr val="050505"/>
                </a:solidFill>
                <a:effectLst/>
              </a:rPr>
              <a:t> vill etablera sig i fältet. Julia är grafisk designer med spekulativ och kritisk design som förhållningssätt.</a:t>
            </a:r>
            <a:endParaRPr lang="sv-SE" sz="1800" dirty="0"/>
          </a:p>
        </p:txBody>
      </p:sp>
      <p:pic>
        <p:nvPicPr>
          <p:cNvPr id="8194" name="Picture 2" descr="Ingen fotobeskrivning tillgänglig.">
            <a:extLst>
              <a:ext uri="{FF2B5EF4-FFF2-40B4-BE49-F238E27FC236}">
                <a16:creationId xmlns:a16="http://schemas.microsoft.com/office/drawing/2014/main" id="{6C80ACE4-17FA-F0ED-6C9C-E2E94B0BB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354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10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6989B32-F702-0B4C-5FC9-6E6BB22B03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A774A4-F7A9-80D4-D6EE-803B4C829A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218" name="Picture 2" descr="Kan vara en bild av 3 personer och text">
            <a:extLst>
              <a:ext uri="{FF2B5EF4-FFF2-40B4-BE49-F238E27FC236}">
                <a16:creationId xmlns:a16="http://schemas.microsoft.com/office/drawing/2014/main" id="{D0A95581-B847-1E1C-FE6C-F26C8B276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5" y="157768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92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9DA87B-0EDA-3A88-7247-E303E37C7B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Hbtqi-månad i Vänersborg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E2FA7C-5621-4AB2-D4B7-82809CD52E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Ledord: synliggöra och </a:t>
            </a:r>
            <a:r>
              <a:rPr lang="sv-SE" dirty="0" err="1"/>
              <a:t>kompetenshöja</a:t>
            </a:r>
            <a:br>
              <a:rPr lang="sv-SE" dirty="0"/>
            </a:br>
            <a:r>
              <a:rPr lang="sv-SE" dirty="0"/>
              <a:t>Program med massa spännande aktiviteter</a:t>
            </a:r>
          </a:p>
          <a:p>
            <a:r>
              <a:rPr lang="sv-SE" dirty="0"/>
              <a:t>Riktar sig till normsamhället och hbtqi-personer</a:t>
            </a:r>
            <a:br>
              <a:rPr lang="sv-SE" dirty="0"/>
            </a:br>
            <a:r>
              <a:rPr lang="sv-SE" dirty="0"/>
              <a:t>särskilt viktiga målgrupper barn/unga och seniorer</a:t>
            </a:r>
          </a:p>
          <a:p>
            <a:endParaRPr lang="sv-SE" dirty="0"/>
          </a:p>
          <a:p>
            <a:r>
              <a:rPr lang="sv-SE" b="1" dirty="0"/>
              <a:t>Två tips!</a:t>
            </a:r>
          </a:p>
          <a:p>
            <a:r>
              <a:rPr lang="sv-SE" dirty="0"/>
              <a:t>Cirkus Cirkör, familjeföreställningen Extra allt!</a:t>
            </a:r>
          </a:p>
          <a:p>
            <a:r>
              <a:rPr lang="sv-SE" dirty="0"/>
              <a:t>Föreläsning av RFSL på senior träffpunkt</a:t>
            </a:r>
          </a:p>
          <a:p>
            <a:endParaRPr lang="sv-SE" dirty="0"/>
          </a:p>
        </p:txBody>
      </p:sp>
      <p:pic>
        <p:nvPicPr>
          <p:cNvPr id="4" name="Bildobjekt 3" descr="En bild som visar text, logotyp, Grafik, Teckensnitt&#10;&#10;Automatiskt genererad beskrivning">
            <a:extLst>
              <a:ext uri="{FF2B5EF4-FFF2-40B4-BE49-F238E27FC236}">
                <a16:creationId xmlns:a16="http://schemas.microsoft.com/office/drawing/2014/main" id="{3F8FC4CB-A577-BE39-69A4-B252E0104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36" y="2123387"/>
            <a:ext cx="4030394" cy="403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6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68CB5A1-EF70-5CB9-9A96-A811C7F31E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6600" y="1068961"/>
            <a:ext cx="10515600" cy="709061"/>
          </a:xfrm>
        </p:spPr>
        <p:txBody>
          <a:bodyPr/>
          <a:lstStyle/>
          <a:p>
            <a:r>
              <a:rPr lang="sv-SE" dirty="0"/>
              <a:t>2024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7166CB2-4C4A-188F-8E40-70F689D1D2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600" y="1778022"/>
            <a:ext cx="10515600" cy="369226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000" kern="100" dirty="0">
                <a:effectLst/>
                <a:cs typeface="Times New Roman" panose="02020603050405020304" pitchFamily="18" charset="0"/>
              </a:rPr>
              <a:t>Musik- och kulturskolans vecka v.21 + Hållbarhetsveckan 18-24 maj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000" kern="100" dirty="0">
                <a:cs typeface="Times New Roman" panose="02020603050405020304" pitchFamily="18" charset="0"/>
              </a:rPr>
              <a:t>Aqua blå 5 – 9 juni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000" kern="100" dirty="0">
                <a:effectLst/>
                <a:cs typeface="Times New Roman" panose="02020603050405020304" pitchFamily="18" charset="0"/>
              </a:rPr>
              <a:t>Sommarscen v. 24-28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000" kern="100" dirty="0">
                <a:cs typeface="Times New Roman" panose="02020603050405020304" pitchFamily="18" charset="0"/>
              </a:rPr>
              <a:t>Vänersborgs konsthall: Sommarsalong 19 juni – 24 augusti </a:t>
            </a:r>
            <a:br>
              <a:rPr lang="sv-SE" sz="2000" kern="100" dirty="0">
                <a:cs typeface="Times New Roman" panose="02020603050405020304" pitchFamily="18" charset="0"/>
              </a:rPr>
            </a:br>
            <a:r>
              <a:rPr lang="sv-SE" sz="1600" b="1" i="0" dirty="0">
                <a:solidFill>
                  <a:srgbClr val="3F3E3E"/>
                </a:solidFill>
                <a:effectLst/>
              </a:rPr>
              <a:t>Tema: Vänersborg - Attraktiv och hållbar i alla delar, hela livet</a:t>
            </a:r>
            <a:endParaRPr lang="sv-SE" sz="2000" kern="100" dirty="0">
              <a:effectLst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000" kern="100" dirty="0">
                <a:effectLst/>
                <a:cs typeface="Times New Roman" panose="02020603050405020304" pitchFamily="18" charset="0"/>
              </a:rPr>
              <a:t>Kulturhuset utredning och renoveringen.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000" kern="100" dirty="0">
                <a:effectLst/>
                <a:cs typeface="Times New Roman" panose="02020603050405020304" pitchFamily="18" charset="0"/>
              </a:rPr>
              <a:t>Museet: entré, kvällsöppet på torsdagar, Brätte-utställning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000" kern="100" dirty="0">
                <a:cs typeface="Times New Roman" panose="02020603050405020304" pitchFamily="18" charset="0"/>
              </a:rPr>
              <a:t>Kulturveckan v. 43</a:t>
            </a:r>
            <a:br>
              <a:rPr lang="sv-SE" sz="2000" kern="100" dirty="0">
                <a:effectLst/>
                <a:cs typeface="Times New Roman" panose="02020603050405020304" pitchFamily="18" charset="0"/>
              </a:rPr>
            </a:br>
            <a:br>
              <a:rPr lang="sv-SE" sz="2000" kern="100" dirty="0">
                <a:effectLst/>
                <a:cs typeface="Times New Roman" panose="02020603050405020304" pitchFamily="18" charset="0"/>
              </a:rPr>
            </a:br>
            <a:r>
              <a:rPr lang="sv-SE" sz="2000" kern="100" dirty="0">
                <a:effectLst/>
                <a:cs typeface="Times New Roman" panose="02020603050405020304" pitchFamily="18" charset="0"/>
              </a:rPr>
              <a:t>Prenumerera på förvaltningens nyhetsbrev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1433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C8AC3D1B-1D31-4A33-842E-2E93710E0B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946212"/>
            <a:ext cx="10515600" cy="709061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5D99C4-2BA6-46BE-8AD6-8328031254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364334"/>
            <a:ext cx="2286001" cy="301301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FFFFFF"/>
                </a:solidFill>
                <a:effectLst/>
                <a:latin typeface="Source Serif Pro" panose="02040603050405020204" pitchFamily="18" charset="0"/>
              </a:rPr>
              <a:t>Syfte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Source Serif Pro" panose="02040603050405020204" pitchFamily="18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FFFFFF"/>
                </a:solidFill>
                <a:effectLst/>
                <a:latin typeface="Source Serif Pro" panose="02040603050405020204" pitchFamily="18" charset="0"/>
              </a:rPr>
              <a:t>Datum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Source Serif Pro" panose="02040603050405020204" pitchFamily="18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FFFFFF"/>
                </a:solidFill>
                <a:effectLst/>
                <a:latin typeface="Source Serif Pro" panose="02040603050405020204" pitchFamily="18" charset="0"/>
              </a:rPr>
              <a:t>Lokalerna 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Source Serif Pro" panose="02040603050405020204" pitchFamily="18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FFFFFF"/>
                </a:solidFill>
                <a:effectLst/>
                <a:latin typeface="Source Serif Pro" panose="02040603050405020204" pitchFamily="18" charset="0"/>
              </a:rPr>
              <a:t>Invigningen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Source Serif Pro" panose="02040603050405020204" pitchFamily="18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FFFFFF"/>
                </a:solidFill>
                <a:effectLst/>
                <a:latin typeface="Source Serif Pro" panose="02040603050405020204" pitchFamily="18" charset="0"/>
              </a:rPr>
              <a:t>Tema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Source Serif Pro" panose="02040603050405020204" pitchFamily="18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FFFFFF"/>
                </a:solidFill>
                <a:effectLst/>
                <a:latin typeface="Source Serif Pro" panose="02040603050405020204" pitchFamily="18" charset="0"/>
              </a:rPr>
              <a:t>Anmälan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Source Serif Pro" panose="02040603050405020204" pitchFamily="18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FFFFFF"/>
                </a:solidFill>
                <a:effectLst/>
                <a:latin typeface="Source Serif Pro" panose="02040603050405020204" pitchFamily="18" charset="0"/>
              </a:rPr>
              <a:t>Extra stöd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Source Serif Pro" panose="02040603050405020204" pitchFamily="18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FFFFFF"/>
                </a:solidFill>
                <a:effectLst/>
                <a:latin typeface="Source Serif Pro" panose="02040603050405020204" pitchFamily="18" charset="0"/>
              </a:rPr>
              <a:t>Marknadsföring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FFFFFF"/>
                </a:solidFill>
                <a:effectLst/>
                <a:latin typeface="Source Serif Pro" panose="02040603050405020204" pitchFamily="18" charset="0"/>
              </a:rPr>
              <a:t>Övrigt</a:t>
            </a:r>
            <a:br>
              <a:rPr lang="sv-SE" sz="2400" b="0" i="0" u="none" strike="noStrike" dirty="0">
                <a:solidFill>
                  <a:srgbClr val="FFFFFF"/>
                </a:solidFill>
                <a:effectLst/>
                <a:latin typeface="Source Serif Pro" panose="02040603050405020204" pitchFamily="18" charset="0"/>
              </a:rPr>
            </a:b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A1A0E103-DF14-4220-81E6-9DB11E2D9220}"/>
              </a:ext>
            </a:extLst>
          </p:cNvPr>
          <p:cNvSpPr txBox="1">
            <a:spLocks/>
          </p:cNvSpPr>
          <p:nvPr/>
        </p:nvSpPr>
        <p:spPr>
          <a:xfrm>
            <a:off x="838200" y="1655273"/>
            <a:ext cx="10515600" cy="53303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200" dirty="0">
                <a:latin typeface="Archivo Medium" pitchFamily="2" charset="0"/>
                <a:cs typeface="Archivo Medium" pitchFamily="2" charset="0"/>
              </a:rPr>
              <a:t>Förutsättningar för årets Kulturvecka:</a:t>
            </a:r>
          </a:p>
        </p:txBody>
      </p:sp>
      <p:pic>
        <p:nvPicPr>
          <p:cNvPr id="1026" name="Picture 2" descr="Ingen fotobeskrivning tillgänglig.">
            <a:extLst>
              <a:ext uri="{FF2B5EF4-FFF2-40B4-BE49-F238E27FC236}">
                <a16:creationId xmlns:a16="http://schemas.microsoft.com/office/drawing/2014/main" id="{B345C5D5-0DCD-2DAC-80D1-9E76239D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257425"/>
            <a:ext cx="61341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796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EAAABE4-C86D-E8E4-A0F0-843F52A67C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Föreningarnas år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6A82FE-4E99-E0B8-473D-F0023431BC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i="1" dirty="0"/>
              <a:t>En</a:t>
            </a:r>
            <a:r>
              <a:rPr lang="sv-SE" dirty="0"/>
              <a:t> höjdpunkt under året!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6655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33EB04-FB6B-4DF8-A9D9-23AEABF4AC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Kontaktuppgifter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516B371C-4E44-495F-A6CA-B3BA26025487}"/>
              </a:ext>
            </a:extLst>
          </p:cNvPr>
          <p:cNvSpPr txBox="1">
            <a:spLocks/>
          </p:cNvSpPr>
          <p:nvPr/>
        </p:nvSpPr>
        <p:spPr>
          <a:xfrm>
            <a:off x="838200" y="3063890"/>
            <a:ext cx="11104418" cy="2205828"/>
          </a:xfrm>
        </p:spPr>
        <p:txBody>
          <a:bodyPr numCol="2" spcCol="1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v-SE" sz="2000" dirty="0">
                <a:latin typeface="Source Serif Pro SemiBold" panose="02040703050405020204" pitchFamily="18" charset="0"/>
                <a:ea typeface="Source Serif Pro SemiBold" panose="02040703050405020204" pitchFamily="18" charset="0"/>
              </a:rPr>
              <a:t>Malin Haglund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Enhetschef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Kultur och fritidsförvaltning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Telefon: 0521-72 14 08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E-postadress: malin.haglund</a:t>
            </a:r>
            <a:r>
              <a:rPr lang="sv-SE" sz="1800" dirty="0">
                <a:latin typeface="Source Serif Pro" panose="02040603050405020204" pitchFamily="18" charset="0"/>
                <a:ea typeface="Source Serif Pro" panose="02040603050405020204" pitchFamily="18" charset="0"/>
                <a:hlinkClick r:id="rId2"/>
              </a:rPr>
              <a:t>@vanersborg.se</a:t>
            </a:r>
            <a:endParaRPr lang="sv-SE" sz="18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grpSp>
        <p:nvGrpSpPr>
          <p:cNvPr id="17" name="Grupp 16" descr="Vänersborgs kommuns vision - Attraktiv och hållbar i alla delar, hela livet">
            <a:extLst>
              <a:ext uri="{FF2B5EF4-FFF2-40B4-BE49-F238E27FC236}">
                <a16:creationId xmlns:a16="http://schemas.microsoft.com/office/drawing/2014/main" id="{07BF7CB5-D152-482D-A7CD-524071968AE4}"/>
              </a:ext>
            </a:extLst>
          </p:cNvPr>
          <p:cNvGrpSpPr/>
          <p:nvPr/>
        </p:nvGrpSpPr>
        <p:grpSpPr>
          <a:xfrm>
            <a:off x="0" y="6380667"/>
            <a:ext cx="12192000" cy="477333"/>
            <a:chOff x="0" y="6380667"/>
            <a:chExt cx="12192000" cy="477333"/>
          </a:xfrm>
        </p:grpSpPr>
        <p:sp>
          <p:nvSpPr>
            <p:cNvPr id="18" name="Rektangel 17" descr="Box för att ange underrubrik">
              <a:extLst>
                <a:ext uri="{FF2B5EF4-FFF2-40B4-BE49-F238E27FC236}">
                  <a16:creationId xmlns:a16="http://schemas.microsoft.com/office/drawing/2014/main" id="{CBC8E863-7885-436B-AFA5-273907D1B39A}"/>
                </a:ext>
              </a:extLst>
            </p:cNvPr>
            <p:cNvSpPr/>
            <p:nvPr/>
          </p:nvSpPr>
          <p:spPr>
            <a:xfrm>
              <a:off x="0" y="6408375"/>
              <a:ext cx="12192000" cy="449625"/>
            </a:xfrm>
            <a:prstGeom prst="rect">
              <a:avLst/>
            </a:prstGeom>
            <a:gradFill flip="none" rotWithShape="1">
              <a:gsLst>
                <a:gs pos="0">
                  <a:srgbClr val="005C9A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1D7A7B9F-8C62-4716-8977-25FA839EA7C2}"/>
                </a:ext>
              </a:extLst>
            </p:cNvPr>
            <p:cNvSpPr txBox="1"/>
            <p:nvPr/>
          </p:nvSpPr>
          <p:spPr>
            <a:xfrm>
              <a:off x="2600608" y="6380667"/>
              <a:ext cx="6990784" cy="40611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sv-SE" sz="1600" b="0" dirty="0">
                  <a:solidFill>
                    <a:schemeClr val="bg1"/>
                  </a:solidFill>
                  <a:effectLst/>
                  <a:latin typeface="Archivo" pitchFamily="2" charset="0"/>
                  <a:cs typeface="Archivo" pitchFamily="2" charset="0"/>
                </a:rPr>
                <a:t>Vänersborgs kommun - attraktiv och hållbar i alla delar, hela livet</a:t>
              </a:r>
              <a:endParaRPr lang="sv-SE" sz="1600" dirty="0">
                <a:solidFill>
                  <a:schemeClr val="bg1"/>
                </a:solidFill>
                <a:latin typeface="Archivo" pitchFamily="2" charset="0"/>
                <a:cs typeface="Archi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77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E2D11BA-8153-08E6-5FA0-7A1E4FEDEE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Presentationsrunda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96F6082-D9BE-563F-04F6-CFFF0409F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Vilken förening representerar du?</a:t>
            </a:r>
          </a:p>
        </p:txBody>
      </p:sp>
      <p:pic>
        <p:nvPicPr>
          <p:cNvPr id="2050" name="Picture 2" descr="Ingen fotobeskrivning tillgänglig.">
            <a:extLst>
              <a:ext uri="{FF2B5EF4-FFF2-40B4-BE49-F238E27FC236}">
                <a16:creationId xmlns:a16="http://schemas.microsoft.com/office/drawing/2014/main" id="{43B0A3AC-139B-39C5-D8A1-6BFB588FF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24642"/>
            <a:ext cx="5110816" cy="383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96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F5162DC-A69E-B7FA-7261-3294C4F0C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Syfte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7CD25A8-78EF-B9EA-BF89-52366A3416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rtl="0" fontAlgn="base"/>
            <a:r>
              <a:rPr lang="sv-SE" b="0" i="0" u="none" strike="noStrike" dirty="0">
                <a:solidFill>
                  <a:srgbClr val="FFFFFF"/>
                </a:solidFill>
                <a:effectLst/>
                <a:latin typeface="Source Serif Pro" panose="02040603050405020204" pitchFamily="18" charset="0"/>
              </a:rPr>
              <a:t>Synliggöra den lokala kulturverksamhet som kulturföreningar, studieförbund, bygdegårdar, hembygdsgårdar och övriga kulturaktörer bedriver runt om i kommunen. I uppdraget ligger också att visa på kultursektorns bredd, vilket innebär att utbudet ska spegla olika konst- och kulturyttringar, samt rikta sig till olika målgrupper. </a:t>
            </a:r>
            <a:r>
              <a:rPr lang="en-US" b="0" i="0" dirty="0">
                <a:solidFill>
                  <a:srgbClr val="FFFFFF"/>
                </a:solidFill>
                <a:effectLst/>
                <a:latin typeface="Source Serif Pro" panose="02040603050405020204" pitchFamily="18" charset="0"/>
              </a:rPr>
              <a:t>​</a:t>
            </a:r>
            <a:endParaRPr lang="en-US" sz="3200" b="0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sv-SE" b="0" i="0" dirty="0">
                <a:solidFill>
                  <a:srgbClr val="FFFFFF"/>
                </a:solidFill>
                <a:effectLst/>
                <a:latin typeface="Source Serif Pro" panose="02040603050405020204" pitchFamily="18" charset="0"/>
              </a:rPr>
              <a:t>​</a:t>
            </a:r>
            <a:endParaRPr lang="sv-SE" sz="3200" b="0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FFFFFF"/>
                </a:solidFill>
                <a:effectLst/>
                <a:latin typeface="Source Serif Pro" panose="02040603050405020204" pitchFamily="18" charset="0"/>
              </a:rPr>
              <a:t>Kulturveckan ska kännas angelägen för och vara tillgänglig för kommunens </a:t>
            </a:r>
            <a:r>
              <a:rPr lang="sv-SE" b="0" i="1" u="none" strike="noStrike" dirty="0">
                <a:solidFill>
                  <a:srgbClr val="FFFFFF"/>
                </a:solidFill>
                <a:effectLst/>
                <a:latin typeface="Source Serif Pro" panose="02040603050405020204" pitchFamily="18" charset="0"/>
              </a:rPr>
              <a:t>alla</a:t>
            </a:r>
            <a:r>
              <a:rPr lang="sv-SE" b="0" i="0" u="none" strike="noStrike" dirty="0">
                <a:solidFill>
                  <a:srgbClr val="FFFFFF"/>
                </a:solidFill>
                <a:effectLst/>
                <a:latin typeface="Source Serif Pro" panose="02040603050405020204" pitchFamily="18" charset="0"/>
              </a:rPr>
              <a:t> invånare.</a:t>
            </a:r>
            <a:endParaRPr lang="en-US" sz="3200" b="0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234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B99DD5-9D6B-464C-88FE-E43A41ADE1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05100"/>
            <a:ext cx="5143500" cy="2381881"/>
          </a:xfrm>
          <a:prstGeom prst="rect">
            <a:avLst/>
          </a:prstGeom>
        </p:spPr>
        <p:txBody>
          <a:bodyPr/>
          <a:lstStyle/>
          <a:p>
            <a:pPr algn="l" rtl="0" fontAlgn="base"/>
            <a:r>
              <a:rPr lang="sv-SE" b="0" i="0" u="none" strike="noStrike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Vecka 43, måndag – söndag 21 - 27 oktober</a:t>
            </a:r>
            <a:r>
              <a:rPr lang="sv-SE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​</a:t>
            </a:r>
            <a:br>
              <a:rPr lang="sv-SE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</a:br>
            <a:r>
              <a:rPr lang="sv-SE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​</a:t>
            </a:r>
            <a:endParaRPr lang="sv-SE" sz="3200" b="0" i="0" dirty="0">
              <a:solidFill>
                <a:srgbClr val="3F3E3E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b="0" i="0" u="none" strike="noStrike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 ”Färre men värre” kan också vara ett sätt att undvika krockar</a:t>
            </a:r>
            <a:r>
              <a:rPr lang="en-US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​</a:t>
            </a:r>
            <a:r>
              <a:rPr lang="en-US" sz="3200" dirty="0">
                <a:solidFill>
                  <a:srgbClr val="3F3E3E"/>
                </a:solidFill>
                <a:latin typeface="Arial" panose="020B0604020202020204" pitchFamily="34" charset="0"/>
              </a:rPr>
              <a:t> - </a:t>
            </a:r>
            <a:r>
              <a:rPr lang="sv-SE" b="0" i="0" u="none" strike="noStrike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Samverkan</a:t>
            </a:r>
            <a:r>
              <a:rPr lang="sv-SE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​</a:t>
            </a:r>
            <a:endParaRPr lang="sv-SE" sz="3200" b="0" i="0" dirty="0">
              <a:solidFill>
                <a:srgbClr val="3F3E3E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b="0" i="0" u="none" strike="noStrike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 Mer koncentrerat, attraktivt program och lättare att marknadsföra </a:t>
            </a:r>
            <a:r>
              <a:rPr lang="sv-SE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​</a:t>
            </a:r>
            <a:endParaRPr lang="sv-SE" sz="3200" b="0" i="0" dirty="0">
              <a:solidFill>
                <a:srgbClr val="3F3E3E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sv-SE" sz="1800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​</a:t>
            </a:r>
            <a:endParaRPr lang="sv-SE" b="0" i="0" dirty="0">
              <a:solidFill>
                <a:srgbClr val="3F3E3E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br>
              <a:rPr lang="sv-SE" b="0" i="0" dirty="0">
                <a:solidFill>
                  <a:srgbClr val="3F3E3E"/>
                </a:solidFill>
                <a:effectLst/>
              </a:rPr>
            </a:br>
            <a:r>
              <a:rPr lang="sv-SE" b="0" i="0" dirty="0">
                <a:solidFill>
                  <a:srgbClr val="3F3E3E"/>
                </a:solidFill>
                <a:effectLst/>
              </a:rPr>
              <a:t>​</a:t>
            </a:r>
            <a:endParaRPr lang="sv-SE" sz="3200" b="0" i="0" dirty="0">
              <a:solidFill>
                <a:srgbClr val="3F3E3E"/>
              </a:solidFill>
              <a:effectLst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B838D06-D3FB-47A0-8D97-A93FAC09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/>
              <a:t>Kulturveckan 2024</a:t>
            </a:r>
          </a:p>
        </p:txBody>
      </p:sp>
      <p:pic>
        <p:nvPicPr>
          <p:cNvPr id="3074" name="Picture 2" descr="Ingen fotobeskrivning tillgänglig.">
            <a:extLst>
              <a:ext uri="{FF2B5EF4-FFF2-40B4-BE49-F238E27FC236}">
                <a16:creationId xmlns:a16="http://schemas.microsoft.com/office/drawing/2014/main" id="{A885CC1E-5A57-F9F9-08C5-364263490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129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E4637BF-80C4-2237-FB5D-79B3AFB664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Lokaler under Kulturveckan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9322E1-34A1-CBEF-35B6-5E8580FEAA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rtl="0" fontAlgn="base"/>
            <a:r>
              <a:rPr lang="sv-SE" sz="1800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​</a:t>
            </a:r>
            <a:endParaRPr lang="sv-SE" b="0" i="0" dirty="0">
              <a:solidFill>
                <a:srgbClr val="3F3E3E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2800" b="0" i="0" u="none" strike="noStrike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Folkets hus: Vänersborgs teater, Blå scenen och Festsalen</a:t>
            </a:r>
            <a:r>
              <a:rPr lang="en-US" sz="2800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​</a:t>
            </a:r>
            <a:endParaRPr lang="en-US" sz="3600" b="0" i="0" dirty="0">
              <a:solidFill>
                <a:srgbClr val="3F3E3E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2800" b="0" i="0" u="none" strike="noStrike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Vänersborgs bibliotek: Vänersborg, Vargön och Brålanda</a:t>
            </a:r>
            <a:r>
              <a:rPr lang="en-US" sz="2800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​</a:t>
            </a:r>
            <a:endParaRPr lang="en-US" sz="3600" b="0" i="0" dirty="0">
              <a:solidFill>
                <a:srgbClr val="3F3E3E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2800" b="0" i="0" u="none" strike="noStrike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Stora biografen </a:t>
            </a:r>
            <a:r>
              <a:rPr lang="sv-SE" sz="2800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​</a:t>
            </a:r>
            <a:endParaRPr lang="sv-SE" sz="3600" b="0" i="0" dirty="0">
              <a:solidFill>
                <a:srgbClr val="3F3E3E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sv-SE" sz="3600" b="0" i="0" dirty="0">
              <a:solidFill>
                <a:srgbClr val="3F3E3E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sv-SE" sz="3600" b="0" i="0" dirty="0">
              <a:solidFill>
                <a:srgbClr val="3F3E3E"/>
              </a:solidFill>
              <a:effectLst/>
              <a:latin typeface="Arial" panose="020B0604020202020204" pitchFamily="34" charset="0"/>
            </a:endParaRPr>
          </a:p>
          <a:p>
            <a:endParaRPr lang="sv-SE" dirty="0"/>
          </a:p>
        </p:txBody>
      </p:sp>
      <p:pic>
        <p:nvPicPr>
          <p:cNvPr id="4098" name="Picture 2" descr="Ingen fotobeskrivning tillgänglig.">
            <a:extLst>
              <a:ext uri="{FF2B5EF4-FFF2-40B4-BE49-F238E27FC236}">
                <a16:creationId xmlns:a16="http://schemas.microsoft.com/office/drawing/2014/main" id="{897F4689-ACA8-7E86-BD4A-122B233F7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4230625"/>
            <a:ext cx="31623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gen fotobeskrivning tillgänglig.">
            <a:extLst>
              <a:ext uri="{FF2B5EF4-FFF2-40B4-BE49-F238E27FC236}">
                <a16:creationId xmlns:a16="http://schemas.microsoft.com/office/drawing/2014/main" id="{54C8EE27-58F9-A08A-01CF-0A5CA901A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4230624"/>
            <a:ext cx="31623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77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F9BFAD5-491A-D711-15BD-DE08A8C100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Behövs invigning? Behövs tema?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71ED42E-B248-EFC2-16A6-4DD82211A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857500"/>
            <a:ext cx="5257800" cy="3296281"/>
          </a:xfrm>
        </p:spPr>
        <p:txBody>
          <a:bodyPr/>
          <a:lstStyle/>
          <a:p>
            <a:pPr algn="l" rtl="0" fontAlgn="base"/>
            <a:r>
              <a:rPr lang="sv-SE" sz="1800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​</a:t>
            </a:r>
            <a:endParaRPr lang="sv-SE" sz="3200" b="0" i="0" dirty="0">
              <a:solidFill>
                <a:srgbClr val="3F3E3E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b="0" i="0" u="none" strike="noStrike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Innehåll?</a:t>
            </a:r>
            <a:r>
              <a:rPr lang="en-US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​</a:t>
            </a:r>
            <a:endParaRPr lang="en-US" sz="3200" b="0" i="0" dirty="0">
              <a:solidFill>
                <a:srgbClr val="3F3E3E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b="0" i="0" u="none" strike="noStrike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Dag och tid?</a:t>
            </a:r>
            <a:r>
              <a:rPr lang="en-US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​</a:t>
            </a:r>
            <a:endParaRPr lang="en-US" sz="3200" b="0" i="0" dirty="0">
              <a:solidFill>
                <a:srgbClr val="3F3E3E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b="0" i="0" u="none" strike="noStrike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Plats?</a:t>
            </a:r>
            <a:r>
              <a:rPr lang="en-US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​</a:t>
            </a:r>
            <a:endParaRPr lang="en-US" sz="3200" b="0" i="0" dirty="0">
              <a:solidFill>
                <a:srgbClr val="3F3E3E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b="0" i="0" u="none" strike="noStrike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Syfte</a:t>
            </a:r>
            <a:r>
              <a:rPr lang="en-US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​</a:t>
            </a:r>
            <a:endParaRPr lang="en-US" sz="3200" b="0" i="0" dirty="0">
              <a:solidFill>
                <a:srgbClr val="3F3E3E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b="0" i="0" u="none" strike="noStrike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Medverka på invigningen – bjud in era föreningsvänner</a:t>
            </a:r>
            <a:endParaRPr lang="en-US" sz="3200" b="0" i="0" dirty="0">
              <a:solidFill>
                <a:srgbClr val="3F3E3E"/>
              </a:solidFill>
              <a:effectLst/>
              <a:latin typeface="Arial" panose="020B0604020202020204" pitchFamily="34" charset="0"/>
            </a:endParaRPr>
          </a:p>
          <a:p>
            <a:endParaRPr lang="sv-SE" dirty="0"/>
          </a:p>
        </p:txBody>
      </p:sp>
      <p:pic>
        <p:nvPicPr>
          <p:cNvPr id="6146" name="Picture 2" descr="Ingen fotobeskrivning tillgänglig.">
            <a:extLst>
              <a:ext uri="{FF2B5EF4-FFF2-40B4-BE49-F238E27FC236}">
                <a16:creationId xmlns:a16="http://schemas.microsoft.com/office/drawing/2014/main" id="{5E76AE44-0152-D033-AA75-55E1B4714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689540"/>
            <a:ext cx="272415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37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7226F9D-D789-67AD-B888-371668FDE5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Anmälan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8DACF60-2C66-1B17-63E7-FF0B8FC8CF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rtl="0" fontAlgn="base"/>
            <a:r>
              <a:rPr lang="sv-SE" sz="2000" b="0" i="0" u="none" strike="noStrike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Digital anmälan är öppen! – hamnar i diariet</a:t>
            </a:r>
            <a:r>
              <a:rPr lang="en-US" sz="2000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​</a:t>
            </a:r>
          </a:p>
          <a:p>
            <a:pPr fontAlgn="base"/>
            <a:r>
              <a:rPr lang="sv-SE" sz="2800" dirty="0">
                <a:solidFill>
                  <a:srgbClr val="3F3E3E"/>
                </a:solidFill>
              </a:rPr>
              <a:t>S</a:t>
            </a:r>
            <a:r>
              <a:rPr lang="sv-SE" sz="2800" b="0" i="0" u="none" strike="noStrike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ista anmälningsdagen 15 juni 2024</a:t>
            </a:r>
            <a:r>
              <a:rPr lang="en-US" sz="2800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​ </a:t>
            </a:r>
            <a:endParaRPr lang="en-US" sz="3600" b="0" i="0" dirty="0">
              <a:solidFill>
                <a:srgbClr val="3F3E3E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3F3E3E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2000" b="0" i="1" u="none" strike="noStrike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Vad händer om jag inte anmält mig?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2000" b="0" i="1" u="none" strike="noStrike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Vad gör jag om jag inte kan beskriva min programverksamhet?</a:t>
            </a:r>
            <a:r>
              <a:rPr lang="en-US" sz="2000" b="0" i="1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​</a:t>
            </a:r>
            <a:r>
              <a:rPr lang="sv-SE" sz="2000" b="0" i="1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​</a:t>
            </a:r>
            <a:br>
              <a:rPr lang="sv-SE" sz="2000" b="0" i="1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</a:br>
            <a:endParaRPr lang="sv-SE" sz="2800" b="0" i="1" dirty="0">
              <a:solidFill>
                <a:srgbClr val="3F3E3E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sv-SE" sz="2000" b="0" i="0" u="none" strike="noStrike" dirty="0">
                <a:solidFill>
                  <a:srgbClr val="FF0000"/>
                </a:solidFill>
                <a:effectLst/>
                <a:latin typeface="Source Serif Pro" panose="02040603050405020204" pitchFamily="18" charset="0"/>
              </a:rPr>
              <a:t>Klicka här för att komma till anmälan</a:t>
            </a:r>
            <a:endParaRPr lang="sv-SE" dirty="0"/>
          </a:p>
        </p:txBody>
      </p:sp>
      <p:pic>
        <p:nvPicPr>
          <p:cNvPr id="5122" name="Picture 2" descr="Ingen fotobeskrivning tillgänglig.">
            <a:extLst>
              <a:ext uri="{FF2B5EF4-FFF2-40B4-BE49-F238E27FC236}">
                <a16:creationId xmlns:a16="http://schemas.microsoft.com/office/drawing/2014/main" id="{7E22118A-967B-CA29-5033-E367C6F95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285999"/>
            <a:ext cx="39751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6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700FF9F-6D9F-3353-0EBE-41BBA91697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Marknadsföring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5B4BE1-218C-6DBF-D900-2CAF741DC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Kommunen ansvarar för den övergripande marknadsföringen av Kulturveckan.</a:t>
            </a:r>
          </a:p>
          <a:p>
            <a:pPr algn="l"/>
            <a:endParaRPr lang="sv-SE" b="0" i="0" dirty="0">
              <a:solidFill>
                <a:srgbClr val="3F3E3E"/>
              </a:solidFill>
              <a:effectLst/>
              <a:latin typeface="source serif pro" panose="02040603050405020204" pitchFamily="18" charset="0"/>
            </a:endParaRPr>
          </a:p>
          <a:p>
            <a:pPr algn="l"/>
            <a:r>
              <a:rPr lang="sv-SE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Rätt till hjälp med kostnadsfria affischer som trycks på kommuntryckeriet, upp till 20 </a:t>
            </a:r>
            <a:r>
              <a:rPr lang="sv-SE" b="0" i="0" dirty="0" err="1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st</a:t>
            </a:r>
            <a:r>
              <a:rPr lang="sv-SE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 A3-affischer. </a:t>
            </a:r>
          </a:p>
          <a:p>
            <a:pPr algn="l"/>
            <a:endParaRPr lang="sv-SE" dirty="0">
              <a:solidFill>
                <a:srgbClr val="3F3E3E"/>
              </a:solidFill>
              <a:latin typeface="source serif pro" panose="02040603050405020204" pitchFamily="18" charset="0"/>
            </a:endParaRPr>
          </a:p>
          <a:p>
            <a:r>
              <a:rPr lang="sv-SE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  <a:t>Önskar du affischer ska detta anges i ansökningsformuläret.</a:t>
            </a:r>
            <a:br>
              <a:rPr lang="sv-SE" b="0" i="0" dirty="0">
                <a:solidFill>
                  <a:srgbClr val="3F3E3E"/>
                </a:solidFill>
                <a:effectLst/>
                <a:latin typeface="source serif pro" panose="02040603050405020204" pitchFamily="18" charset="0"/>
              </a:rPr>
            </a:br>
            <a:endParaRPr lang="sv-SE" b="0" i="0" dirty="0">
              <a:solidFill>
                <a:srgbClr val="3F3E3E"/>
              </a:solidFill>
              <a:effectLst/>
              <a:latin typeface="source serif pro" panose="020406030504050202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2386190"/>
      </p:ext>
    </p:extLst>
  </p:cSld>
  <p:clrMapOvr>
    <a:masterClrMapping/>
  </p:clrMapOvr>
</p:sld>
</file>

<file path=ppt/theme/theme1.xml><?xml version="1.0" encoding="utf-8"?>
<a:theme xmlns:a="http://schemas.openxmlformats.org/drawingml/2006/main" name="Vänersborgs kommun">
  <a:themeElements>
    <a:clrScheme name="Vänersborgs kommun">
      <a:dk1>
        <a:srgbClr val="3F3E3E"/>
      </a:dk1>
      <a:lt1>
        <a:sysClr val="window" lastClr="FFFFFF"/>
      </a:lt1>
      <a:dk2>
        <a:srgbClr val="0C0C0C"/>
      </a:dk2>
      <a:lt2>
        <a:srgbClr val="F2F2F2"/>
      </a:lt2>
      <a:accent1>
        <a:srgbClr val="007BBE"/>
      </a:accent1>
      <a:accent2>
        <a:srgbClr val="009EE0"/>
      </a:accent2>
      <a:accent3>
        <a:srgbClr val="FFD500"/>
      </a:accent3>
      <a:accent4>
        <a:srgbClr val="DFDB00"/>
      </a:accent4>
      <a:accent5>
        <a:srgbClr val="DC414F"/>
      </a:accent5>
      <a:accent6>
        <a:srgbClr val="00BB4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just">
          <a:defRPr sz="2400" dirty="0" smtClean="0">
            <a:latin typeface="Source Serif Pro" panose="02040603050405020204" pitchFamily="18" charset="0"/>
            <a:ea typeface="Source Serif Pro" panose="0204060305040502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mall.pptx" id="{A4BFF5D2-930C-4CA8-9F5D-0360A15E9871}" vid="{15D969A1-5A8D-43DB-9B66-7A165BAE9C3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presentation_mall</Template>
  <TotalTime>675</TotalTime>
  <Words>720</Words>
  <Application>Microsoft Office PowerPoint</Application>
  <PresentationFormat>Widescreen</PresentationFormat>
  <Paragraphs>113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Vänersborgs kommun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>Vänersborgs kommun</dc:subject>
  <dc:creator>Malin Haglund</dc:creator>
  <cp:keywords>Vänersborgs kommun</cp:keywords>
  <dc:description>Skapad 220405</dc:description>
  <cp:lastModifiedBy>Malin Haglund</cp:lastModifiedBy>
  <cp:revision>2</cp:revision>
  <dcterms:created xsi:type="dcterms:W3CDTF">2024-03-13T07:19:54Z</dcterms:created>
  <dcterms:modified xsi:type="dcterms:W3CDTF">2024-03-15T13:35:48Z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8e9073f-c35f-46a7-8cf4-4ef92cfa05ed_Enabled">
    <vt:lpwstr>true</vt:lpwstr>
  </property>
  <property fmtid="{D5CDD505-2E9C-101B-9397-08002B2CF9AE}" pid="3" name="MSIP_Label_78e9073f-c35f-46a7-8cf4-4ef92cfa05ed_SetDate">
    <vt:lpwstr>2022-04-06T08:55:37Z</vt:lpwstr>
  </property>
  <property fmtid="{D5CDD505-2E9C-101B-9397-08002B2CF9AE}" pid="4" name="MSIP_Label_78e9073f-c35f-46a7-8cf4-4ef92cfa05ed_Method">
    <vt:lpwstr>Privileged</vt:lpwstr>
  </property>
  <property fmtid="{D5CDD505-2E9C-101B-9397-08002B2CF9AE}" pid="5" name="MSIP_Label_78e9073f-c35f-46a7-8cf4-4ef92cfa05ed_Name">
    <vt:lpwstr>78e9073f-c35f-46a7-8cf4-4ef92cfa05ed</vt:lpwstr>
  </property>
  <property fmtid="{D5CDD505-2E9C-101B-9397-08002B2CF9AE}" pid="6" name="MSIP_Label_78e9073f-c35f-46a7-8cf4-4ef92cfa05ed_SiteId">
    <vt:lpwstr>19d43396-9676-4e1b-8f4b-d732e4b1428a</vt:lpwstr>
  </property>
  <property fmtid="{D5CDD505-2E9C-101B-9397-08002B2CF9AE}" pid="7" name="MSIP_Label_78e9073f-c35f-46a7-8cf4-4ef92cfa05ed_ActionId">
    <vt:lpwstr>be58a2db-8b1c-4338-957a-58f1cdfb32b6</vt:lpwstr>
  </property>
  <property fmtid="{D5CDD505-2E9C-101B-9397-08002B2CF9AE}" pid="8" name="MSIP_Label_78e9073f-c35f-46a7-8cf4-4ef92cfa05ed_ContentBits">
    <vt:lpwstr>0</vt:lpwstr>
  </property>
</Properties>
</file>